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5143500" type="screen16x9"/>
  <p:notesSz cx="6858000" cy="9144000"/>
  <p:embeddedFontLst>
    <p:embeddedFont>
      <p:font typeface="Nunito" pitchFamily="2" charset="0"/>
      <p:regular r:id="rId23"/>
      <p:bold r:id="rId24"/>
      <p:italic r:id="rId25"/>
      <p:boldItalic r:id="rId26"/>
    </p:embeddedFont>
    <p:embeddedFont>
      <p:font typeface="Roboto" panose="020000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5461F8-CA63-457B-AD9E-09A4D40B0453}" v="4" dt="2025-05-23T02:22:37.292"/>
  </p1510:revLst>
</p1510:revInfo>
</file>

<file path=ppt/tableStyles.xml><?xml version="1.0" encoding="utf-8"?>
<a:tblStyleLst xmlns:a="http://schemas.openxmlformats.org/drawingml/2006/main" def="{6B9BF51E-D2C7-4322-A881-20101A421E8B}">
  <a:tblStyle styleId="{6B9BF51E-D2C7-4322-A881-20101A421E8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orin flanagan" userId="1bb1864b7ca1ef51" providerId="LiveId" clId="{015461F8-CA63-457B-AD9E-09A4D40B0453}"/>
    <pc:docChg chg="custSel modSld">
      <pc:chgData name="torin flanagan" userId="1bb1864b7ca1ef51" providerId="LiveId" clId="{015461F8-CA63-457B-AD9E-09A4D40B0453}" dt="2025-05-23T02:22:50.744" v="361" actId="1076"/>
      <pc:docMkLst>
        <pc:docMk/>
      </pc:docMkLst>
      <pc:sldChg chg="modSp mod">
        <pc:chgData name="torin flanagan" userId="1bb1864b7ca1ef51" providerId="LiveId" clId="{015461F8-CA63-457B-AD9E-09A4D40B0453}" dt="2025-05-23T02:20:16.595" v="337" actId="20577"/>
        <pc:sldMkLst>
          <pc:docMk/>
          <pc:sldMk cId="0" sldId="257"/>
        </pc:sldMkLst>
        <pc:spChg chg="mod">
          <ac:chgData name="torin flanagan" userId="1bb1864b7ca1ef51" providerId="LiveId" clId="{015461F8-CA63-457B-AD9E-09A4D40B0453}" dt="2025-05-23T02:20:16.595" v="337" actId="20577"/>
          <ac:spMkLst>
            <pc:docMk/>
            <pc:sldMk cId="0" sldId="257"/>
            <ac:spMk id="135" creationId="{00000000-0000-0000-0000-000000000000}"/>
          </ac:spMkLst>
        </pc:spChg>
      </pc:sldChg>
      <pc:sldChg chg="modSp mod">
        <pc:chgData name="torin flanagan" userId="1bb1864b7ca1ef51" providerId="LiveId" clId="{015461F8-CA63-457B-AD9E-09A4D40B0453}" dt="2025-05-23T01:47:57.979" v="334" actId="27636"/>
        <pc:sldMkLst>
          <pc:docMk/>
          <pc:sldMk cId="0" sldId="260"/>
        </pc:sldMkLst>
        <pc:spChg chg="mod">
          <ac:chgData name="torin flanagan" userId="1bb1864b7ca1ef51" providerId="LiveId" clId="{015461F8-CA63-457B-AD9E-09A4D40B0453}" dt="2025-05-23T01:47:57.979" v="334" actId="27636"/>
          <ac:spMkLst>
            <pc:docMk/>
            <pc:sldMk cId="0" sldId="260"/>
            <ac:spMk id="155" creationId="{00000000-0000-0000-0000-000000000000}"/>
          </ac:spMkLst>
        </pc:spChg>
      </pc:sldChg>
      <pc:sldChg chg="modSp mod">
        <pc:chgData name="torin flanagan" userId="1bb1864b7ca1ef51" providerId="LiveId" clId="{015461F8-CA63-457B-AD9E-09A4D40B0453}" dt="2025-05-23T02:22:50.744" v="361" actId="1076"/>
        <pc:sldMkLst>
          <pc:docMk/>
          <pc:sldMk cId="0" sldId="263"/>
        </pc:sldMkLst>
        <pc:spChg chg="mod">
          <ac:chgData name="torin flanagan" userId="1bb1864b7ca1ef51" providerId="LiveId" clId="{015461F8-CA63-457B-AD9E-09A4D40B0453}" dt="2025-05-23T02:22:50.744" v="361" actId="1076"/>
          <ac:spMkLst>
            <pc:docMk/>
            <pc:sldMk cId="0" sldId="263"/>
            <ac:spMk id="177" creationId="{00000000-0000-0000-0000-000000000000}"/>
          </ac:spMkLst>
        </pc:spChg>
      </pc:sldChg>
      <pc:sldChg chg="modSp mod">
        <pc:chgData name="torin flanagan" userId="1bb1864b7ca1ef51" providerId="LiveId" clId="{015461F8-CA63-457B-AD9E-09A4D40B0453}" dt="2025-05-23T01:47:58.023" v="336" actId="27636"/>
        <pc:sldMkLst>
          <pc:docMk/>
          <pc:sldMk cId="0" sldId="266"/>
        </pc:sldMkLst>
        <pc:spChg chg="mod">
          <ac:chgData name="torin flanagan" userId="1bb1864b7ca1ef51" providerId="LiveId" clId="{015461F8-CA63-457B-AD9E-09A4D40B0453}" dt="2025-05-23T01:47:58.023" v="336" actId="27636"/>
          <ac:spMkLst>
            <pc:docMk/>
            <pc:sldMk cId="0" sldId="266"/>
            <ac:spMk id="198" creationId="{00000000-0000-0000-0000-000000000000}"/>
          </ac:spMkLst>
        </pc:spChg>
      </pc:sldChg>
      <pc:sldChg chg="modSp mod">
        <pc:chgData name="torin flanagan" userId="1bb1864b7ca1ef51" providerId="LiveId" clId="{015461F8-CA63-457B-AD9E-09A4D40B0453}" dt="2025-05-23T01:47:04.283" v="333" actId="20577"/>
        <pc:sldMkLst>
          <pc:docMk/>
          <pc:sldMk cId="0" sldId="272"/>
        </pc:sldMkLst>
        <pc:spChg chg="mod">
          <ac:chgData name="torin flanagan" userId="1bb1864b7ca1ef51" providerId="LiveId" clId="{015461F8-CA63-457B-AD9E-09A4D40B0453}" dt="2025-05-23T01:47:04.283" v="333" actId="20577"/>
          <ac:spMkLst>
            <pc:docMk/>
            <pc:sldMk cId="0" sldId="272"/>
            <ac:spMk id="253" creationId="{00000000-0000-0000-0000-000000000000}"/>
          </ac:spMkLst>
        </pc:spChg>
      </pc:sldChg>
    </pc:docChg>
  </pc:docChgLst>
</pc:chgInfo>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4a8cc04d28_0_1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4a8cc04d28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35ac39e520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35ac39e520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3593477973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3593477973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35ac39e520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35ac39e520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35ac39e520c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35ac39e520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34a8cc04d2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34a8cc04d2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34a8cc04d2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34a8cc04d2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35ac39e520c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35ac39e520c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34a8cc04d28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34a8cc04d2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34a8cc04d28_0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34a8cc04d28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34a8cc04d28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34a8cc04d28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35bb0457ed1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35bb0457ed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5743a6282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35743a6282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3593477973f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3593477973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3593477973f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3593477973f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4a8cc04d28_0_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4a8cc04d28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3593477973f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3593477973f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35856363c0b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35856363c0b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34a8cc04d28_0_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34a8cc04d28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www.alyve.com.au/case-studies-of-generative-ai-adoption-in-business"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hyperlink" Target="http://industry.gov.au"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www.itpa.org.au/code-of-ethics/"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hyperlink" Target="https://copyright.unimelb.edu.au/shared/using-copyright-material/fair-dealing?utm_source=chatgpt.com" TargetMode="External"/><Relationship Id="rId5" Type="http://schemas.openxmlformats.org/officeDocument/2006/relationships/hyperlink" Target="https://www.cio.com/article/190888/5-famous-analytics-and-ai-disasters.html" TargetMode="External"/><Relationship Id="rId4" Type="http://schemas.openxmlformats.org/officeDocument/2006/relationships/hyperlink" Target="https://icct.nl/publication/exploitation-generative-ai-terrorist-groups"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www.cerence.ai/"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hyperlink" Target="https://news.bloomberglaw.com/ip-law/meta-seeks-fair-use-ruling-in-authors-ai-copyright-lawsuit" TargetMode="External"/><Relationship Id="rId4" Type="http://schemas.openxmlformats.org/officeDocument/2006/relationships/hyperlink" Target="https://www.cerence.com/news-releases/news-release-details/cerence-ai-files-copyright-infringement-suit-against-microsof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1415100" y="1238375"/>
            <a:ext cx="6313800" cy="15903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GB"/>
              <a:t>Is It Ethical For Organisations To Use Generative AI?</a:t>
            </a:r>
            <a:endParaRPr/>
          </a:p>
        </p:txBody>
      </p:sp>
      <p:sp>
        <p:nvSpPr>
          <p:cNvPr id="129" name="Google Shape;129;p13"/>
          <p:cNvSpPr txBox="1">
            <a:spLocks noGrp="1"/>
          </p:cNvSpPr>
          <p:nvPr>
            <p:ph type="subTitle" idx="1"/>
          </p:nvPr>
        </p:nvSpPr>
        <p:spPr>
          <a:xfrm>
            <a:off x="2778450" y="3035275"/>
            <a:ext cx="3587100" cy="52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000"/>
              <a:t>Torin, Tim, Sean, and Valentino</a:t>
            </a:r>
            <a:endParaRPr sz="20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2"/>
          <p:cNvSpPr txBox="1">
            <a:spLocks noGrp="1"/>
          </p:cNvSpPr>
          <p:nvPr>
            <p:ph type="title"/>
          </p:nvPr>
        </p:nvSpPr>
        <p:spPr>
          <a:xfrm>
            <a:off x="600350" y="356275"/>
            <a:ext cx="2772900" cy="10509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1st Applied Code of Conduct</a:t>
            </a:r>
            <a:endParaRPr/>
          </a:p>
        </p:txBody>
      </p:sp>
      <p:sp>
        <p:nvSpPr>
          <p:cNvPr id="190" name="Google Shape;190;p22"/>
          <p:cNvSpPr txBox="1"/>
          <p:nvPr/>
        </p:nvSpPr>
        <p:spPr>
          <a:xfrm>
            <a:off x="350150" y="1581988"/>
            <a:ext cx="2827200" cy="66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Calibri"/>
                <a:ea typeface="Calibri"/>
                <a:cs typeface="Calibri"/>
                <a:sym typeface="Calibri"/>
              </a:rPr>
              <a:t>ACS Code of Professional Conduct (Australian Computer Society 2014)</a:t>
            </a:r>
            <a:endParaRPr>
              <a:latin typeface="Calibri"/>
              <a:ea typeface="Calibri"/>
              <a:cs typeface="Calibri"/>
              <a:sym typeface="Calibri"/>
            </a:endParaRPr>
          </a:p>
        </p:txBody>
      </p:sp>
      <p:pic>
        <p:nvPicPr>
          <p:cNvPr id="191" name="Google Shape;191;p22"/>
          <p:cNvPicPr preferRelativeResize="0"/>
          <p:nvPr/>
        </p:nvPicPr>
        <p:blipFill>
          <a:blip r:embed="rId3">
            <a:alphaModFix/>
          </a:blip>
          <a:stretch>
            <a:fillRect/>
          </a:stretch>
        </p:blipFill>
        <p:spPr>
          <a:xfrm>
            <a:off x="3623450" y="431875"/>
            <a:ext cx="5252074" cy="4279750"/>
          </a:xfrm>
          <a:prstGeom prst="rect">
            <a:avLst/>
          </a:prstGeom>
          <a:noFill/>
          <a:ln>
            <a:noFill/>
          </a:ln>
        </p:spPr>
      </p:pic>
      <p:sp>
        <p:nvSpPr>
          <p:cNvPr id="192" name="Google Shape;192;p22"/>
          <p:cNvSpPr txBox="1"/>
          <p:nvPr/>
        </p:nvSpPr>
        <p:spPr>
          <a:xfrm>
            <a:off x="350150" y="2419525"/>
            <a:ext cx="3273300" cy="237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Calibri"/>
                <a:ea typeface="Calibri"/>
                <a:cs typeface="Calibri"/>
                <a:sym typeface="Calibri"/>
              </a:rPr>
              <a:t>What Does This Mean?</a:t>
            </a:r>
            <a:endParaRPr b="1">
              <a:latin typeface="Calibri"/>
              <a:ea typeface="Calibri"/>
              <a:cs typeface="Calibri"/>
              <a:sym typeface="Calibri"/>
            </a:endParaRPr>
          </a:p>
          <a:p>
            <a:pPr marL="0" lvl="0" indent="0" algn="l" rtl="0">
              <a:spcBef>
                <a:spcPts val="0"/>
              </a:spcBef>
              <a:spcAft>
                <a:spcPts val="0"/>
              </a:spcAft>
              <a:buNone/>
            </a:pPr>
            <a:r>
              <a:rPr lang="en-GB">
                <a:latin typeface="Calibri"/>
                <a:ea typeface="Calibri"/>
                <a:cs typeface="Calibri"/>
                <a:sym typeface="Calibri"/>
              </a:rPr>
              <a:t>Each code of conduct can be applied by organisations using generative AI to help ensure its ethical and responsible use.</a:t>
            </a: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a:p>
            <a:pPr marL="0" lvl="0" indent="0" algn="l" rtl="0">
              <a:spcBef>
                <a:spcPts val="0"/>
              </a:spcBef>
              <a:spcAft>
                <a:spcPts val="0"/>
              </a:spcAft>
              <a:buNone/>
            </a:pPr>
            <a:r>
              <a:rPr lang="en-GB">
                <a:latin typeface="Calibri"/>
                <a:ea typeface="Calibri"/>
                <a:cs typeface="Calibri"/>
                <a:sym typeface="Calibri"/>
              </a:rPr>
              <a:t>By aligning practices with established ethical standards, organisations can build user trust, mitigate risks, and promote accountability in developments and deployments of AI technologies.</a:t>
            </a:r>
            <a:endParaRPr>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3"/>
          <p:cNvSpPr txBox="1">
            <a:spLocks noGrp="1"/>
          </p:cNvSpPr>
          <p:nvPr>
            <p:ph type="title"/>
          </p:nvPr>
        </p:nvSpPr>
        <p:spPr>
          <a:xfrm>
            <a:off x="627425" y="328050"/>
            <a:ext cx="2816400" cy="1034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2nd Applied Code of Conduct</a:t>
            </a:r>
            <a:endParaRPr/>
          </a:p>
          <a:p>
            <a:pPr marL="0" lvl="0" indent="0" algn="l" rtl="0">
              <a:spcBef>
                <a:spcPts val="0"/>
              </a:spcBef>
              <a:spcAft>
                <a:spcPts val="0"/>
              </a:spcAft>
              <a:buNone/>
            </a:pPr>
            <a:endParaRPr/>
          </a:p>
        </p:txBody>
      </p:sp>
      <p:sp>
        <p:nvSpPr>
          <p:cNvPr id="198" name="Google Shape;198;p23"/>
          <p:cNvSpPr txBox="1">
            <a:spLocks noGrp="1"/>
          </p:cNvSpPr>
          <p:nvPr>
            <p:ph type="body" idx="1"/>
          </p:nvPr>
        </p:nvSpPr>
        <p:spPr>
          <a:xfrm>
            <a:off x="513875" y="1417925"/>
            <a:ext cx="3043500" cy="7212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1200"/>
              </a:spcAft>
              <a:buNone/>
            </a:pPr>
            <a:r>
              <a:rPr lang="en-GB" sz="1400">
                <a:solidFill>
                  <a:srgbClr val="000000"/>
                </a:solidFill>
              </a:rPr>
              <a:t>Information Technology Professionals Association Code of Ethics (ITPA 2018)</a:t>
            </a:r>
            <a:endParaRPr sz="1400">
              <a:solidFill>
                <a:srgbClr val="000000"/>
              </a:solidFill>
            </a:endParaRPr>
          </a:p>
        </p:txBody>
      </p:sp>
      <p:pic>
        <p:nvPicPr>
          <p:cNvPr id="199" name="Google Shape;199;p23"/>
          <p:cNvPicPr preferRelativeResize="0"/>
          <p:nvPr/>
        </p:nvPicPr>
        <p:blipFill>
          <a:blip r:embed="rId3">
            <a:alphaModFix/>
          </a:blip>
          <a:stretch>
            <a:fillRect/>
          </a:stretch>
        </p:blipFill>
        <p:spPr>
          <a:xfrm>
            <a:off x="3819025" y="328025"/>
            <a:ext cx="5012999" cy="4487450"/>
          </a:xfrm>
          <a:prstGeom prst="rect">
            <a:avLst/>
          </a:prstGeom>
          <a:noFill/>
          <a:ln>
            <a:noFill/>
          </a:ln>
        </p:spPr>
      </p:pic>
      <p:sp>
        <p:nvSpPr>
          <p:cNvPr id="200" name="Google Shape;200;p23"/>
          <p:cNvSpPr txBox="1"/>
          <p:nvPr/>
        </p:nvSpPr>
        <p:spPr>
          <a:xfrm>
            <a:off x="491825" y="2194600"/>
            <a:ext cx="3087600" cy="251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b="1">
                <a:latin typeface="Calibri"/>
                <a:ea typeface="Calibri"/>
                <a:cs typeface="Calibri"/>
                <a:sym typeface="Calibri"/>
              </a:rPr>
              <a:t>What Does this Mean?</a:t>
            </a:r>
            <a:endParaRPr b="1">
              <a:latin typeface="Calibri"/>
              <a:ea typeface="Calibri"/>
              <a:cs typeface="Calibri"/>
              <a:sym typeface="Calibri"/>
            </a:endParaRPr>
          </a:p>
          <a:p>
            <a:pPr marL="0" lvl="0" indent="0" algn="l" rtl="0">
              <a:spcBef>
                <a:spcPts val="0"/>
              </a:spcBef>
              <a:spcAft>
                <a:spcPts val="0"/>
              </a:spcAft>
              <a:buNone/>
            </a:pPr>
            <a:r>
              <a:rPr lang="en-GB">
                <a:latin typeface="Calibri"/>
                <a:ea typeface="Calibri"/>
                <a:cs typeface="Calibri"/>
                <a:sym typeface="Calibri"/>
              </a:rPr>
              <a:t>Organisations using generative AI should adopt a more detailed and thorough approach to its implementation.</a:t>
            </a: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a:p>
            <a:pPr marL="0" lvl="0" indent="0" algn="l" rtl="0">
              <a:spcBef>
                <a:spcPts val="0"/>
              </a:spcBef>
              <a:spcAft>
                <a:spcPts val="0"/>
              </a:spcAft>
              <a:buNone/>
            </a:pPr>
            <a:r>
              <a:rPr lang="en-GB">
                <a:latin typeface="Calibri"/>
                <a:ea typeface="Calibri"/>
                <a:cs typeface="Calibri"/>
                <a:sym typeface="Calibri"/>
              </a:rPr>
              <a:t>This ensures that all technologies are applied ethically and responsibly, minimising potential harm and safeguarding the well-being of end users.</a:t>
            </a:r>
            <a:endParaRPr>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4"/>
          <p:cNvSpPr txBox="1">
            <a:spLocks noGrp="1"/>
          </p:cNvSpPr>
          <p:nvPr>
            <p:ph type="title"/>
          </p:nvPr>
        </p:nvSpPr>
        <p:spPr>
          <a:xfrm>
            <a:off x="2138850" y="499975"/>
            <a:ext cx="4866300" cy="543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Australia’s AI Ethics Principles</a:t>
            </a:r>
            <a:endParaRPr/>
          </a:p>
        </p:txBody>
      </p:sp>
      <p:graphicFrame>
        <p:nvGraphicFramePr>
          <p:cNvPr id="206" name="Google Shape;206;p24"/>
          <p:cNvGraphicFramePr/>
          <p:nvPr/>
        </p:nvGraphicFramePr>
        <p:xfrm>
          <a:off x="952500" y="1809750"/>
          <a:ext cx="7239000" cy="2515800"/>
        </p:xfrm>
        <a:graphic>
          <a:graphicData uri="http://schemas.openxmlformats.org/drawingml/2006/table">
            <a:tbl>
              <a:tblPr>
                <a:noFill/>
                <a:tableStyleId>{6B9BF51E-D2C7-4322-A881-20101A421E8B}</a:tableStyleId>
              </a:tblPr>
              <a:tblGrid>
                <a:gridCol w="817950">
                  <a:extLst>
                    <a:ext uri="{9D8B030D-6E8A-4147-A177-3AD203B41FA5}">
                      <a16:colId xmlns:a16="http://schemas.microsoft.com/office/drawing/2014/main" val="20000"/>
                    </a:ext>
                  </a:extLst>
                </a:gridCol>
                <a:gridCol w="2801550">
                  <a:extLst>
                    <a:ext uri="{9D8B030D-6E8A-4147-A177-3AD203B41FA5}">
                      <a16:colId xmlns:a16="http://schemas.microsoft.com/office/drawing/2014/main" val="20001"/>
                    </a:ext>
                  </a:extLst>
                </a:gridCol>
                <a:gridCol w="771825">
                  <a:extLst>
                    <a:ext uri="{9D8B030D-6E8A-4147-A177-3AD203B41FA5}">
                      <a16:colId xmlns:a16="http://schemas.microsoft.com/office/drawing/2014/main" val="20002"/>
                    </a:ext>
                  </a:extLst>
                </a:gridCol>
                <a:gridCol w="2847675">
                  <a:extLst>
                    <a:ext uri="{9D8B030D-6E8A-4147-A177-3AD203B41FA5}">
                      <a16:colId xmlns:a16="http://schemas.microsoft.com/office/drawing/2014/main" val="20003"/>
                    </a:ext>
                  </a:extLst>
                </a:gridCol>
              </a:tblGrid>
              <a:tr h="628950">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0"/>
                  </a:ext>
                </a:extLst>
              </a:tr>
              <a:tr h="628950">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1"/>
                  </a:ext>
                </a:extLst>
              </a:tr>
              <a:tr h="628950">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2"/>
                  </a:ext>
                </a:extLst>
              </a:tr>
              <a:tr h="628950">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3"/>
                  </a:ext>
                </a:extLst>
              </a:tr>
            </a:tbl>
          </a:graphicData>
        </a:graphic>
      </p:graphicFrame>
      <p:sp>
        <p:nvSpPr>
          <p:cNvPr id="207" name="Google Shape;207;p24"/>
          <p:cNvSpPr txBox="1"/>
          <p:nvPr/>
        </p:nvSpPr>
        <p:spPr>
          <a:xfrm>
            <a:off x="1629150" y="1405475"/>
            <a:ext cx="5885700" cy="34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Calibri"/>
                <a:ea typeface="Calibri"/>
                <a:cs typeface="Calibri"/>
                <a:sym typeface="Calibri"/>
              </a:rPr>
              <a:t>(Australian Government Department of Industry, Science and Resources 2024)</a:t>
            </a:r>
            <a:endParaRPr>
              <a:latin typeface="Calibri"/>
              <a:ea typeface="Calibri"/>
              <a:cs typeface="Calibri"/>
              <a:sym typeface="Calibri"/>
            </a:endParaRPr>
          </a:p>
        </p:txBody>
      </p:sp>
      <p:pic>
        <p:nvPicPr>
          <p:cNvPr id="208" name="Google Shape;208;p24" title="8 Coloured icons.png"/>
          <p:cNvPicPr preferRelativeResize="0"/>
          <p:nvPr/>
        </p:nvPicPr>
        <p:blipFill rotWithShape="1">
          <a:blip r:embed="rId3">
            <a:alphaModFix/>
          </a:blip>
          <a:srcRect l="-3463" t="2620" r="75117" b="53180"/>
          <a:stretch/>
        </p:blipFill>
        <p:spPr>
          <a:xfrm>
            <a:off x="952500" y="1809750"/>
            <a:ext cx="817949" cy="628950"/>
          </a:xfrm>
          <a:prstGeom prst="rect">
            <a:avLst/>
          </a:prstGeom>
          <a:noFill/>
          <a:ln>
            <a:noFill/>
          </a:ln>
        </p:spPr>
      </p:pic>
      <p:pic>
        <p:nvPicPr>
          <p:cNvPr id="209" name="Google Shape;209;p24" title="8 Coloured icons.png"/>
          <p:cNvPicPr preferRelativeResize="0"/>
          <p:nvPr/>
        </p:nvPicPr>
        <p:blipFill rotWithShape="1">
          <a:blip r:embed="rId3">
            <a:alphaModFix/>
          </a:blip>
          <a:srcRect l="22200" t="2130" r="49452" b="53670"/>
          <a:stretch/>
        </p:blipFill>
        <p:spPr>
          <a:xfrm>
            <a:off x="952500" y="2438700"/>
            <a:ext cx="817949" cy="628950"/>
          </a:xfrm>
          <a:prstGeom prst="rect">
            <a:avLst/>
          </a:prstGeom>
          <a:noFill/>
          <a:ln>
            <a:noFill/>
          </a:ln>
        </p:spPr>
      </p:pic>
      <p:pic>
        <p:nvPicPr>
          <p:cNvPr id="210" name="Google Shape;210;p24" title="8 Coloured icons.png"/>
          <p:cNvPicPr preferRelativeResize="0"/>
          <p:nvPr/>
        </p:nvPicPr>
        <p:blipFill rotWithShape="1">
          <a:blip r:embed="rId3">
            <a:alphaModFix/>
          </a:blip>
          <a:srcRect l="46949" t="2285" r="24703" b="53516"/>
          <a:stretch/>
        </p:blipFill>
        <p:spPr>
          <a:xfrm>
            <a:off x="952500" y="3067650"/>
            <a:ext cx="817949" cy="628950"/>
          </a:xfrm>
          <a:prstGeom prst="rect">
            <a:avLst/>
          </a:prstGeom>
          <a:noFill/>
          <a:ln>
            <a:noFill/>
          </a:ln>
        </p:spPr>
      </p:pic>
      <p:pic>
        <p:nvPicPr>
          <p:cNvPr id="211" name="Google Shape;211;p24" title="8 Coloured icons.png"/>
          <p:cNvPicPr preferRelativeResize="0"/>
          <p:nvPr/>
        </p:nvPicPr>
        <p:blipFill rotWithShape="1">
          <a:blip r:embed="rId3">
            <a:alphaModFix/>
          </a:blip>
          <a:srcRect l="72076" t="2912" r="-422" b="52888"/>
          <a:stretch/>
        </p:blipFill>
        <p:spPr>
          <a:xfrm>
            <a:off x="952500" y="3696600"/>
            <a:ext cx="817949" cy="628950"/>
          </a:xfrm>
          <a:prstGeom prst="rect">
            <a:avLst/>
          </a:prstGeom>
          <a:noFill/>
          <a:ln>
            <a:noFill/>
          </a:ln>
        </p:spPr>
      </p:pic>
      <p:pic>
        <p:nvPicPr>
          <p:cNvPr id="212" name="Google Shape;212;p24" title="8 Coloured icons.png"/>
          <p:cNvPicPr preferRelativeResize="0"/>
          <p:nvPr/>
        </p:nvPicPr>
        <p:blipFill rotWithShape="1">
          <a:blip r:embed="rId3">
            <a:alphaModFix/>
          </a:blip>
          <a:srcRect l="-3702" t="53471" r="75355" b="2329"/>
          <a:stretch/>
        </p:blipFill>
        <p:spPr>
          <a:xfrm>
            <a:off x="4525875" y="1809750"/>
            <a:ext cx="817949" cy="628950"/>
          </a:xfrm>
          <a:prstGeom prst="rect">
            <a:avLst/>
          </a:prstGeom>
          <a:noFill/>
          <a:ln>
            <a:noFill/>
          </a:ln>
        </p:spPr>
      </p:pic>
      <p:pic>
        <p:nvPicPr>
          <p:cNvPr id="213" name="Google Shape;213;p24" title="8 Coloured icons.png"/>
          <p:cNvPicPr preferRelativeResize="0"/>
          <p:nvPr/>
        </p:nvPicPr>
        <p:blipFill rotWithShape="1">
          <a:blip r:embed="rId3">
            <a:alphaModFix/>
          </a:blip>
          <a:srcRect l="21803" t="53564" r="49849" b="2236"/>
          <a:stretch/>
        </p:blipFill>
        <p:spPr>
          <a:xfrm>
            <a:off x="4525875" y="2438700"/>
            <a:ext cx="817949" cy="628950"/>
          </a:xfrm>
          <a:prstGeom prst="rect">
            <a:avLst/>
          </a:prstGeom>
          <a:noFill/>
          <a:ln>
            <a:noFill/>
          </a:ln>
        </p:spPr>
      </p:pic>
      <p:pic>
        <p:nvPicPr>
          <p:cNvPr id="214" name="Google Shape;214;p24" title="8 Coloured icons.png"/>
          <p:cNvPicPr preferRelativeResize="0"/>
          <p:nvPr/>
        </p:nvPicPr>
        <p:blipFill rotWithShape="1">
          <a:blip r:embed="rId3">
            <a:alphaModFix/>
          </a:blip>
          <a:srcRect l="46278" t="53361" r="25375" b="2439"/>
          <a:stretch/>
        </p:blipFill>
        <p:spPr>
          <a:xfrm>
            <a:off x="4525875" y="3067650"/>
            <a:ext cx="817949" cy="628950"/>
          </a:xfrm>
          <a:prstGeom prst="rect">
            <a:avLst/>
          </a:prstGeom>
          <a:noFill/>
          <a:ln>
            <a:noFill/>
          </a:ln>
        </p:spPr>
      </p:pic>
      <p:pic>
        <p:nvPicPr>
          <p:cNvPr id="215" name="Google Shape;215;p24" title="8 Coloured icons.png"/>
          <p:cNvPicPr preferRelativeResize="0"/>
          <p:nvPr/>
        </p:nvPicPr>
        <p:blipFill rotWithShape="1">
          <a:blip r:embed="rId3">
            <a:alphaModFix/>
          </a:blip>
          <a:srcRect l="71653" t="53608" b="2192"/>
          <a:stretch/>
        </p:blipFill>
        <p:spPr>
          <a:xfrm>
            <a:off x="4525875" y="3696600"/>
            <a:ext cx="817949" cy="628950"/>
          </a:xfrm>
          <a:prstGeom prst="rect">
            <a:avLst/>
          </a:prstGeom>
          <a:noFill/>
          <a:ln>
            <a:noFill/>
          </a:ln>
        </p:spPr>
      </p:pic>
      <p:sp>
        <p:nvSpPr>
          <p:cNvPr id="216" name="Google Shape;216;p24"/>
          <p:cNvSpPr txBox="1"/>
          <p:nvPr/>
        </p:nvSpPr>
        <p:spPr>
          <a:xfrm>
            <a:off x="1770450" y="1819825"/>
            <a:ext cx="2801400" cy="615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000" b="1">
                <a:solidFill>
                  <a:srgbClr val="3F3B3B"/>
                </a:solidFill>
                <a:highlight>
                  <a:srgbClr val="FFFFFF"/>
                </a:highlight>
                <a:latin typeface="Calibri"/>
                <a:ea typeface="Calibri"/>
                <a:cs typeface="Calibri"/>
                <a:sym typeface="Calibri"/>
              </a:rPr>
              <a:t>Human, societal and environmental wellbeing: </a:t>
            </a:r>
            <a:r>
              <a:rPr lang="en-GB" sz="1000">
                <a:solidFill>
                  <a:srgbClr val="3F3B3B"/>
                </a:solidFill>
                <a:highlight>
                  <a:srgbClr val="FFFFFF"/>
                </a:highlight>
                <a:latin typeface="Calibri"/>
                <a:ea typeface="Calibri"/>
                <a:cs typeface="Calibri"/>
                <a:sym typeface="Calibri"/>
              </a:rPr>
              <a:t>AI systems should benefit individuals, society and the environment.</a:t>
            </a:r>
            <a:endParaRPr sz="1000">
              <a:solidFill>
                <a:srgbClr val="3F3B3B"/>
              </a:solidFill>
              <a:highlight>
                <a:srgbClr val="FFFFFF"/>
              </a:highlight>
              <a:latin typeface="Calibri"/>
              <a:ea typeface="Calibri"/>
              <a:cs typeface="Calibri"/>
              <a:sym typeface="Calibri"/>
            </a:endParaRPr>
          </a:p>
          <a:p>
            <a:pPr marL="0" lvl="0" indent="0" algn="l" rtl="0">
              <a:spcBef>
                <a:spcPts val="1200"/>
              </a:spcBef>
              <a:spcAft>
                <a:spcPts val="0"/>
              </a:spcAft>
              <a:buNone/>
            </a:pPr>
            <a:endParaRPr sz="1000">
              <a:solidFill>
                <a:schemeClr val="dk2"/>
              </a:solidFill>
              <a:latin typeface="Calibri"/>
              <a:ea typeface="Calibri"/>
              <a:cs typeface="Calibri"/>
              <a:sym typeface="Calibri"/>
            </a:endParaRPr>
          </a:p>
        </p:txBody>
      </p:sp>
      <p:sp>
        <p:nvSpPr>
          <p:cNvPr id="217" name="Google Shape;217;p24"/>
          <p:cNvSpPr txBox="1"/>
          <p:nvPr/>
        </p:nvSpPr>
        <p:spPr>
          <a:xfrm>
            <a:off x="1770450" y="2445525"/>
            <a:ext cx="2801400" cy="615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000" b="1">
                <a:solidFill>
                  <a:srgbClr val="3F3B3B"/>
                </a:solidFill>
                <a:highlight>
                  <a:srgbClr val="FFFFFF"/>
                </a:highlight>
                <a:latin typeface="Calibri"/>
                <a:ea typeface="Calibri"/>
                <a:cs typeface="Calibri"/>
                <a:sym typeface="Calibri"/>
              </a:rPr>
              <a:t>Human-centred values:</a:t>
            </a:r>
            <a:r>
              <a:rPr lang="en-GB" sz="1000">
                <a:solidFill>
                  <a:srgbClr val="3F3B3B"/>
                </a:solidFill>
                <a:highlight>
                  <a:srgbClr val="FFFFFF"/>
                </a:highlight>
                <a:latin typeface="Calibri"/>
                <a:ea typeface="Calibri"/>
                <a:cs typeface="Calibri"/>
                <a:sym typeface="Calibri"/>
              </a:rPr>
              <a:t> AI systems should respect human rights, diversity, and the autonomy of individuals.</a:t>
            </a:r>
            <a:endParaRPr sz="1000">
              <a:solidFill>
                <a:srgbClr val="3F3B3B"/>
              </a:solidFill>
              <a:highlight>
                <a:srgbClr val="FFFFFF"/>
              </a:highlight>
              <a:latin typeface="Calibri"/>
              <a:ea typeface="Calibri"/>
              <a:cs typeface="Calibri"/>
              <a:sym typeface="Calibri"/>
            </a:endParaRPr>
          </a:p>
          <a:p>
            <a:pPr marL="0" lvl="0" indent="0" algn="l" rtl="0">
              <a:spcBef>
                <a:spcPts val="1200"/>
              </a:spcBef>
              <a:spcAft>
                <a:spcPts val="0"/>
              </a:spcAft>
              <a:buNone/>
            </a:pPr>
            <a:endParaRPr sz="700" b="1">
              <a:solidFill>
                <a:srgbClr val="3F3B3B"/>
              </a:solidFill>
              <a:highlight>
                <a:srgbClr val="FFFFFF"/>
              </a:highlight>
              <a:latin typeface="Roboto"/>
              <a:ea typeface="Roboto"/>
              <a:cs typeface="Roboto"/>
              <a:sym typeface="Roboto"/>
            </a:endParaRPr>
          </a:p>
        </p:txBody>
      </p:sp>
      <p:sp>
        <p:nvSpPr>
          <p:cNvPr id="218" name="Google Shape;218;p24"/>
          <p:cNvSpPr txBox="1"/>
          <p:nvPr/>
        </p:nvSpPr>
        <p:spPr>
          <a:xfrm>
            <a:off x="1770450" y="3088125"/>
            <a:ext cx="2801400" cy="615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en-GB" sz="1000" b="1">
                <a:solidFill>
                  <a:srgbClr val="3F3B3B"/>
                </a:solidFill>
                <a:highlight>
                  <a:srgbClr val="FFFFFF"/>
                </a:highlight>
                <a:latin typeface="Calibri"/>
                <a:ea typeface="Calibri"/>
                <a:cs typeface="Calibri"/>
                <a:sym typeface="Calibri"/>
              </a:rPr>
              <a:t>Fairness: </a:t>
            </a:r>
            <a:r>
              <a:rPr lang="en-GB" sz="1000">
                <a:solidFill>
                  <a:srgbClr val="3F3B3B"/>
                </a:solidFill>
                <a:highlight>
                  <a:srgbClr val="FFFFFF"/>
                </a:highlight>
                <a:latin typeface="Calibri"/>
                <a:ea typeface="Calibri"/>
                <a:cs typeface="Calibri"/>
                <a:sym typeface="Calibri"/>
              </a:rPr>
              <a:t>AI systems should be inclusive and accessible.</a:t>
            </a:r>
            <a:endParaRPr sz="700" b="1">
              <a:solidFill>
                <a:srgbClr val="3F3B3B"/>
              </a:solidFill>
              <a:highlight>
                <a:srgbClr val="FFFFFF"/>
              </a:highlight>
              <a:latin typeface="Calibri"/>
              <a:ea typeface="Calibri"/>
              <a:cs typeface="Calibri"/>
              <a:sym typeface="Calibri"/>
            </a:endParaRPr>
          </a:p>
        </p:txBody>
      </p:sp>
      <p:sp>
        <p:nvSpPr>
          <p:cNvPr id="219" name="Google Shape;219;p24"/>
          <p:cNvSpPr txBox="1"/>
          <p:nvPr/>
        </p:nvSpPr>
        <p:spPr>
          <a:xfrm>
            <a:off x="1770450" y="3703425"/>
            <a:ext cx="2801400" cy="615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900" b="1">
                <a:solidFill>
                  <a:srgbClr val="3F3B3B"/>
                </a:solidFill>
                <a:highlight>
                  <a:srgbClr val="FFFFFF"/>
                </a:highlight>
                <a:latin typeface="Calibri"/>
                <a:ea typeface="Calibri"/>
                <a:cs typeface="Calibri"/>
                <a:sym typeface="Calibri"/>
              </a:rPr>
              <a:t>Privacy protection and security: </a:t>
            </a:r>
            <a:r>
              <a:rPr lang="en-GB" sz="900">
                <a:solidFill>
                  <a:srgbClr val="3F3B3B"/>
                </a:solidFill>
                <a:highlight>
                  <a:srgbClr val="FFFFFF"/>
                </a:highlight>
                <a:latin typeface="Calibri"/>
                <a:ea typeface="Calibri"/>
                <a:cs typeface="Calibri"/>
                <a:sym typeface="Calibri"/>
              </a:rPr>
              <a:t>AI systems should respect and uphold privacy rights and data protection, and ensure the security of data.</a:t>
            </a:r>
            <a:endParaRPr sz="900">
              <a:solidFill>
                <a:srgbClr val="3F3B3B"/>
              </a:solidFill>
              <a:highlight>
                <a:srgbClr val="FFFFFF"/>
              </a:highlight>
              <a:latin typeface="Calibri"/>
              <a:ea typeface="Calibri"/>
              <a:cs typeface="Calibri"/>
              <a:sym typeface="Calibri"/>
            </a:endParaRPr>
          </a:p>
          <a:p>
            <a:pPr marL="0" lvl="0" indent="0" algn="l" rtl="0">
              <a:spcBef>
                <a:spcPts val="1200"/>
              </a:spcBef>
              <a:spcAft>
                <a:spcPts val="0"/>
              </a:spcAft>
              <a:buNone/>
            </a:pPr>
            <a:endParaRPr sz="600" b="1">
              <a:solidFill>
                <a:srgbClr val="3F3B3B"/>
              </a:solidFill>
              <a:highlight>
                <a:srgbClr val="FFFFFF"/>
              </a:highlight>
              <a:latin typeface="Roboto"/>
              <a:ea typeface="Roboto"/>
              <a:cs typeface="Roboto"/>
              <a:sym typeface="Roboto"/>
            </a:endParaRPr>
          </a:p>
        </p:txBody>
      </p:sp>
      <p:sp>
        <p:nvSpPr>
          <p:cNvPr id="220" name="Google Shape;220;p24"/>
          <p:cNvSpPr txBox="1"/>
          <p:nvPr/>
        </p:nvSpPr>
        <p:spPr>
          <a:xfrm>
            <a:off x="5343825" y="1819825"/>
            <a:ext cx="2847600" cy="615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000" b="1">
                <a:solidFill>
                  <a:srgbClr val="3F3B3B"/>
                </a:solidFill>
                <a:highlight>
                  <a:srgbClr val="FFFFFF"/>
                </a:highlight>
                <a:latin typeface="Calibri"/>
                <a:ea typeface="Calibri"/>
                <a:cs typeface="Calibri"/>
                <a:sym typeface="Calibri"/>
              </a:rPr>
              <a:t>Reliability and safety: </a:t>
            </a:r>
            <a:r>
              <a:rPr lang="en-GB" sz="1000">
                <a:solidFill>
                  <a:srgbClr val="3F3B3B"/>
                </a:solidFill>
                <a:highlight>
                  <a:srgbClr val="FFFFFF"/>
                </a:highlight>
                <a:latin typeface="Calibri"/>
                <a:ea typeface="Calibri"/>
                <a:cs typeface="Calibri"/>
                <a:sym typeface="Calibri"/>
              </a:rPr>
              <a:t>AI systems should reliably operate in accordance with their intended purpose.</a:t>
            </a:r>
            <a:endParaRPr sz="1000">
              <a:solidFill>
                <a:srgbClr val="3F3B3B"/>
              </a:solidFill>
              <a:highlight>
                <a:srgbClr val="FFFFFF"/>
              </a:highlight>
              <a:latin typeface="Calibri"/>
              <a:ea typeface="Calibri"/>
              <a:cs typeface="Calibri"/>
              <a:sym typeface="Calibri"/>
            </a:endParaRPr>
          </a:p>
          <a:p>
            <a:pPr marL="0" lvl="0" indent="0" algn="l" rtl="0">
              <a:spcBef>
                <a:spcPts val="1200"/>
              </a:spcBef>
              <a:spcAft>
                <a:spcPts val="0"/>
              </a:spcAft>
              <a:buNone/>
            </a:pPr>
            <a:endParaRPr sz="700" b="1">
              <a:solidFill>
                <a:srgbClr val="3F3B3B"/>
              </a:solidFill>
              <a:highlight>
                <a:srgbClr val="FFFFFF"/>
              </a:highlight>
              <a:latin typeface="Roboto"/>
              <a:ea typeface="Roboto"/>
              <a:cs typeface="Roboto"/>
              <a:sym typeface="Roboto"/>
            </a:endParaRPr>
          </a:p>
        </p:txBody>
      </p:sp>
      <p:sp>
        <p:nvSpPr>
          <p:cNvPr id="221" name="Google Shape;221;p24"/>
          <p:cNvSpPr txBox="1"/>
          <p:nvPr/>
        </p:nvSpPr>
        <p:spPr>
          <a:xfrm>
            <a:off x="5343825" y="2445525"/>
            <a:ext cx="2847600" cy="61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b="1">
                <a:solidFill>
                  <a:srgbClr val="3F3B3B"/>
                </a:solidFill>
                <a:highlight>
                  <a:srgbClr val="FFFFFF"/>
                </a:highlight>
                <a:latin typeface="Calibri"/>
                <a:ea typeface="Calibri"/>
                <a:cs typeface="Calibri"/>
                <a:sym typeface="Calibri"/>
              </a:rPr>
              <a:t>Transparency and explainability: </a:t>
            </a:r>
            <a:r>
              <a:rPr lang="en-GB" sz="1000">
                <a:solidFill>
                  <a:srgbClr val="3F3B3B"/>
                </a:solidFill>
                <a:highlight>
                  <a:srgbClr val="FFFFFF"/>
                </a:highlight>
                <a:latin typeface="Calibri"/>
                <a:ea typeface="Calibri"/>
                <a:cs typeface="Calibri"/>
                <a:sym typeface="Calibri"/>
              </a:rPr>
              <a:t>There should be transparency and responsible disclosure so people can understand.</a:t>
            </a:r>
            <a:endParaRPr sz="800">
              <a:solidFill>
                <a:schemeClr val="dk2"/>
              </a:solidFill>
              <a:latin typeface="Calibri"/>
              <a:ea typeface="Calibri"/>
              <a:cs typeface="Calibri"/>
              <a:sym typeface="Calibri"/>
            </a:endParaRPr>
          </a:p>
        </p:txBody>
      </p:sp>
      <p:sp>
        <p:nvSpPr>
          <p:cNvPr id="222" name="Google Shape;222;p24"/>
          <p:cNvSpPr txBox="1"/>
          <p:nvPr/>
        </p:nvSpPr>
        <p:spPr>
          <a:xfrm>
            <a:off x="5343825" y="3074475"/>
            <a:ext cx="2847600" cy="615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000" b="1">
                <a:solidFill>
                  <a:srgbClr val="3F3B3B"/>
                </a:solidFill>
                <a:highlight>
                  <a:srgbClr val="FFFFFF"/>
                </a:highlight>
                <a:latin typeface="Calibri"/>
                <a:ea typeface="Calibri"/>
                <a:cs typeface="Calibri"/>
                <a:sym typeface="Calibri"/>
              </a:rPr>
              <a:t>Contestability:</a:t>
            </a:r>
            <a:r>
              <a:rPr lang="en-GB" sz="1000">
                <a:solidFill>
                  <a:srgbClr val="3F3B3B"/>
                </a:solidFill>
                <a:highlight>
                  <a:srgbClr val="FFFFFF"/>
                </a:highlight>
                <a:latin typeface="Calibri"/>
                <a:ea typeface="Calibri"/>
                <a:cs typeface="Calibri"/>
                <a:sym typeface="Calibri"/>
              </a:rPr>
              <a:t> There should be a timely process to allow people to challenge the use or outcomes of the AI system.</a:t>
            </a:r>
            <a:endParaRPr sz="1000">
              <a:solidFill>
                <a:srgbClr val="3F3B3B"/>
              </a:solidFill>
              <a:highlight>
                <a:srgbClr val="FFFFFF"/>
              </a:highlight>
              <a:latin typeface="Calibri"/>
              <a:ea typeface="Calibri"/>
              <a:cs typeface="Calibri"/>
              <a:sym typeface="Calibri"/>
            </a:endParaRPr>
          </a:p>
          <a:p>
            <a:pPr marL="0" lvl="0" indent="0" algn="l" rtl="0">
              <a:spcBef>
                <a:spcPts val="1200"/>
              </a:spcBef>
              <a:spcAft>
                <a:spcPts val="0"/>
              </a:spcAft>
              <a:buNone/>
            </a:pPr>
            <a:endParaRPr sz="700" b="1">
              <a:solidFill>
                <a:srgbClr val="3F3B3B"/>
              </a:solidFill>
              <a:highlight>
                <a:srgbClr val="FFFFFF"/>
              </a:highlight>
              <a:latin typeface="Roboto"/>
              <a:ea typeface="Roboto"/>
              <a:cs typeface="Roboto"/>
              <a:sym typeface="Roboto"/>
            </a:endParaRPr>
          </a:p>
        </p:txBody>
      </p:sp>
      <p:sp>
        <p:nvSpPr>
          <p:cNvPr id="223" name="Google Shape;223;p24"/>
          <p:cNvSpPr txBox="1"/>
          <p:nvPr/>
        </p:nvSpPr>
        <p:spPr>
          <a:xfrm>
            <a:off x="5343825" y="3703425"/>
            <a:ext cx="2847600" cy="615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000" b="1">
                <a:solidFill>
                  <a:srgbClr val="3F3B3B"/>
                </a:solidFill>
                <a:highlight>
                  <a:srgbClr val="FFFFFF"/>
                </a:highlight>
                <a:latin typeface="Calibri"/>
                <a:ea typeface="Calibri"/>
                <a:cs typeface="Calibri"/>
                <a:sym typeface="Calibri"/>
              </a:rPr>
              <a:t>Accountability:</a:t>
            </a:r>
            <a:r>
              <a:rPr lang="en-GB" sz="1000">
                <a:solidFill>
                  <a:srgbClr val="3F3B3B"/>
                </a:solidFill>
                <a:highlight>
                  <a:srgbClr val="FFFFFF"/>
                </a:highlight>
                <a:latin typeface="Calibri"/>
                <a:ea typeface="Calibri"/>
                <a:cs typeface="Calibri"/>
                <a:sym typeface="Calibri"/>
              </a:rPr>
              <a:t> People responsible for the different phases of the AI system lifecycle should be identifiable and accountable.</a:t>
            </a:r>
            <a:endParaRPr sz="1000">
              <a:solidFill>
                <a:srgbClr val="3F3B3B"/>
              </a:solidFill>
              <a:highlight>
                <a:srgbClr val="FFFFFF"/>
              </a:highlight>
              <a:latin typeface="Calibri"/>
              <a:ea typeface="Calibri"/>
              <a:cs typeface="Calibri"/>
              <a:sym typeface="Calibri"/>
            </a:endParaRPr>
          </a:p>
          <a:p>
            <a:pPr marL="0" lvl="0" indent="0" algn="l" rtl="0">
              <a:spcBef>
                <a:spcPts val="1200"/>
              </a:spcBef>
              <a:spcAft>
                <a:spcPts val="0"/>
              </a:spcAft>
              <a:buNone/>
            </a:pPr>
            <a:endParaRPr sz="700" b="1">
              <a:solidFill>
                <a:srgbClr val="3F3B3B"/>
              </a:solidFill>
              <a:highlight>
                <a:srgbClr val="FFFFFF"/>
              </a:highlight>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5"/>
          <p:cNvSpPr txBox="1">
            <a:spLocks noGrp="1"/>
          </p:cNvSpPr>
          <p:nvPr>
            <p:ph type="title"/>
          </p:nvPr>
        </p:nvSpPr>
        <p:spPr>
          <a:xfrm>
            <a:off x="911838" y="284775"/>
            <a:ext cx="7320300" cy="5832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t>Ethical Practices For Generative AI</a:t>
            </a:r>
            <a:endParaRPr/>
          </a:p>
        </p:txBody>
      </p:sp>
      <p:graphicFrame>
        <p:nvGraphicFramePr>
          <p:cNvPr id="229" name="Google Shape;229;p25"/>
          <p:cNvGraphicFramePr/>
          <p:nvPr/>
        </p:nvGraphicFramePr>
        <p:xfrm>
          <a:off x="352750" y="933450"/>
          <a:ext cx="8438475" cy="3901200"/>
        </p:xfrm>
        <a:graphic>
          <a:graphicData uri="http://schemas.openxmlformats.org/drawingml/2006/table">
            <a:tbl>
              <a:tblPr>
                <a:noFill/>
                <a:tableStyleId>{6B9BF51E-D2C7-4322-A881-20101A421E8B}</a:tableStyleId>
              </a:tblPr>
              <a:tblGrid>
                <a:gridCol w="2750375">
                  <a:extLst>
                    <a:ext uri="{9D8B030D-6E8A-4147-A177-3AD203B41FA5}">
                      <a16:colId xmlns:a16="http://schemas.microsoft.com/office/drawing/2014/main" val="20000"/>
                    </a:ext>
                  </a:extLst>
                </a:gridCol>
                <a:gridCol w="5688100">
                  <a:extLst>
                    <a:ext uri="{9D8B030D-6E8A-4147-A177-3AD203B41FA5}">
                      <a16:colId xmlns:a16="http://schemas.microsoft.com/office/drawing/2014/main" val="20001"/>
                    </a:ext>
                  </a:extLst>
                </a:gridCol>
              </a:tblGrid>
              <a:tr h="432575">
                <a:tc>
                  <a:txBody>
                    <a:bodyPr/>
                    <a:lstStyle/>
                    <a:p>
                      <a:pPr marL="0" lvl="0" indent="0" algn="l" rtl="0">
                        <a:spcBef>
                          <a:spcPts val="0"/>
                        </a:spcBef>
                        <a:spcAft>
                          <a:spcPts val="0"/>
                        </a:spcAft>
                        <a:buNone/>
                      </a:pPr>
                      <a:r>
                        <a:rPr lang="en-GB" sz="1000" b="1">
                          <a:latin typeface="Calibri"/>
                          <a:ea typeface="Calibri"/>
                          <a:cs typeface="Calibri"/>
                          <a:sym typeface="Calibri"/>
                        </a:rPr>
                        <a:t>1. Public Interest and Fairness</a:t>
                      </a:r>
                      <a:endParaRPr sz="1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GB" sz="1000">
                          <a:latin typeface="Calibri"/>
                          <a:ea typeface="Calibri"/>
                          <a:cs typeface="Calibri"/>
                          <a:sym typeface="Calibri"/>
                        </a:rPr>
                        <a:t>Use generative AI to promote fairness and the public good, avoiding harmful, misleading, or discriminatory content.</a:t>
                      </a:r>
                      <a:endParaRPr sz="1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0"/>
                  </a:ext>
                </a:extLst>
              </a:tr>
              <a:tr h="432575">
                <a:tc>
                  <a:txBody>
                    <a:bodyPr/>
                    <a:lstStyle/>
                    <a:p>
                      <a:pPr marL="0" lvl="0" indent="0" algn="l" rtl="0">
                        <a:spcBef>
                          <a:spcPts val="0"/>
                        </a:spcBef>
                        <a:spcAft>
                          <a:spcPts val="0"/>
                        </a:spcAft>
                        <a:buNone/>
                      </a:pPr>
                      <a:r>
                        <a:rPr lang="en-GB" sz="1000" b="1">
                          <a:latin typeface="Calibri"/>
                          <a:ea typeface="Calibri"/>
                          <a:cs typeface="Calibri"/>
                          <a:sym typeface="Calibri"/>
                        </a:rPr>
                        <a:t>2. Privacy and Confidentiality</a:t>
                      </a:r>
                      <a:endParaRPr sz="1000"/>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l" rtl="0">
                        <a:spcBef>
                          <a:spcPts val="0"/>
                        </a:spcBef>
                        <a:spcAft>
                          <a:spcPts val="0"/>
                        </a:spcAft>
                        <a:buNone/>
                      </a:pPr>
                      <a:r>
                        <a:rPr lang="en-GB" sz="1000">
                          <a:latin typeface="Calibri"/>
                          <a:ea typeface="Calibri"/>
                          <a:cs typeface="Calibri"/>
                          <a:sym typeface="Calibri"/>
                        </a:rPr>
                        <a:t>Protect individuals' privacy by using only lawful, ethically sourced data in AI systems and complying with the Australian Privacy Principles and relevant laws</a:t>
                      </a:r>
                      <a:endParaRPr sz="1000"/>
                    </a:p>
                  </a:txBody>
                  <a:tcPr marL="91425" marR="91425" marT="91425" marB="91425"/>
                </a:tc>
                <a:extLst>
                  <a:ext uri="{0D108BD9-81ED-4DB2-BD59-A6C34878D82A}">
                    <a16:rowId xmlns:a16="http://schemas.microsoft.com/office/drawing/2014/main" val="10001"/>
                  </a:ext>
                </a:extLst>
              </a:tr>
              <a:tr h="432575">
                <a:tc>
                  <a:txBody>
                    <a:bodyPr/>
                    <a:lstStyle/>
                    <a:p>
                      <a:pPr marL="0" lvl="0" indent="0" algn="l" rtl="0">
                        <a:spcBef>
                          <a:spcPts val="0"/>
                        </a:spcBef>
                        <a:spcAft>
                          <a:spcPts val="0"/>
                        </a:spcAft>
                        <a:buNone/>
                      </a:pPr>
                      <a:r>
                        <a:rPr lang="en-GB" sz="1000" b="1">
                          <a:latin typeface="Calibri"/>
                          <a:ea typeface="Calibri"/>
                          <a:cs typeface="Calibri"/>
                          <a:sym typeface="Calibri"/>
                        </a:rPr>
                        <a:t>3. Transparency and Communication</a:t>
                      </a:r>
                      <a:endParaRPr sz="1000"/>
                    </a:p>
                  </a:txBody>
                  <a:tcPr marL="91425" marR="91425" marT="91425" marB="91425"/>
                </a:tc>
                <a:tc>
                  <a:txBody>
                    <a:bodyPr/>
                    <a:lstStyle/>
                    <a:p>
                      <a:pPr marL="0" lvl="0" indent="0" algn="l" rtl="0">
                        <a:spcBef>
                          <a:spcPts val="0"/>
                        </a:spcBef>
                        <a:spcAft>
                          <a:spcPts val="0"/>
                        </a:spcAft>
                        <a:buNone/>
                      </a:pPr>
                      <a:r>
                        <a:rPr lang="en-GB" sz="1000">
                          <a:latin typeface="Calibri"/>
                          <a:ea typeface="Calibri"/>
                          <a:cs typeface="Calibri"/>
                          <a:sym typeface="Calibri"/>
                        </a:rPr>
                        <a:t>Clearly inform users when content is AI-generated, remain transparent about its capabilities and limitations, and disclose any risks or biases.</a:t>
                      </a:r>
                      <a:endParaRPr sz="1000"/>
                    </a:p>
                  </a:txBody>
                  <a:tcPr marL="91425" marR="91425" marT="91425" marB="91425"/>
                </a:tc>
                <a:extLst>
                  <a:ext uri="{0D108BD9-81ED-4DB2-BD59-A6C34878D82A}">
                    <a16:rowId xmlns:a16="http://schemas.microsoft.com/office/drawing/2014/main" val="10002"/>
                  </a:ext>
                </a:extLst>
              </a:tr>
              <a:tr h="432575">
                <a:tc>
                  <a:txBody>
                    <a:bodyPr/>
                    <a:lstStyle/>
                    <a:p>
                      <a:pPr marL="0" lvl="0" indent="0" algn="l" rtl="0">
                        <a:spcBef>
                          <a:spcPts val="0"/>
                        </a:spcBef>
                        <a:spcAft>
                          <a:spcPts val="0"/>
                        </a:spcAft>
                        <a:buNone/>
                      </a:pPr>
                      <a:r>
                        <a:rPr lang="en-GB" sz="1000" b="1">
                          <a:latin typeface="Calibri"/>
                          <a:ea typeface="Calibri"/>
                          <a:cs typeface="Calibri"/>
                          <a:sym typeface="Calibri"/>
                        </a:rPr>
                        <a:t>4. Integrity and Accountability</a:t>
                      </a:r>
                      <a:endParaRPr sz="1000"/>
                    </a:p>
                  </a:txBody>
                  <a:tcPr marL="91425" marR="91425" marT="91425" marB="91425"/>
                </a:tc>
                <a:tc>
                  <a:txBody>
                    <a:bodyPr/>
                    <a:lstStyle/>
                    <a:p>
                      <a:pPr marL="0" lvl="0" indent="0" algn="l" rtl="0">
                        <a:spcBef>
                          <a:spcPts val="0"/>
                        </a:spcBef>
                        <a:spcAft>
                          <a:spcPts val="0"/>
                        </a:spcAft>
                        <a:buNone/>
                      </a:pPr>
                      <a:r>
                        <a:rPr lang="en-GB" sz="1000">
                          <a:latin typeface="Calibri"/>
                          <a:ea typeface="Calibri"/>
                          <a:cs typeface="Calibri"/>
                          <a:sym typeface="Calibri"/>
                        </a:rPr>
                        <a:t>Take responsibility for AI outcomes, avoid deception or plagiarism, and correct errors apparent from AI use.</a:t>
                      </a:r>
                      <a:endParaRPr sz="1000"/>
                    </a:p>
                  </a:txBody>
                  <a:tcPr marL="91425" marR="91425" marT="91425" marB="91425"/>
                </a:tc>
                <a:extLst>
                  <a:ext uri="{0D108BD9-81ED-4DB2-BD59-A6C34878D82A}">
                    <a16:rowId xmlns:a16="http://schemas.microsoft.com/office/drawing/2014/main" val="10003"/>
                  </a:ext>
                </a:extLst>
              </a:tr>
              <a:tr h="432575">
                <a:tc>
                  <a:txBody>
                    <a:bodyPr/>
                    <a:lstStyle/>
                    <a:p>
                      <a:pPr marL="0" lvl="0" indent="0" algn="l" rtl="0">
                        <a:spcBef>
                          <a:spcPts val="0"/>
                        </a:spcBef>
                        <a:spcAft>
                          <a:spcPts val="0"/>
                        </a:spcAft>
                        <a:buNone/>
                      </a:pPr>
                      <a:r>
                        <a:rPr lang="en-GB" sz="1000" b="1">
                          <a:latin typeface="Calibri"/>
                          <a:ea typeface="Calibri"/>
                          <a:cs typeface="Calibri"/>
                          <a:sym typeface="Calibri"/>
                        </a:rPr>
                        <a:t>5. Skills and Competence</a:t>
                      </a:r>
                      <a:endParaRPr sz="1000"/>
                    </a:p>
                  </a:txBody>
                  <a:tcPr marL="91425" marR="91425" marT="91425" marB="91425"/>
                </a:tc>
                <a:tc>
                  <a:txBody>
                    <a:bodyPr/>
                    <a:lstStyle/>
                    <a:p>
                      <a:pPr marL="0" lvl="0" indent="0" algn="l" rtl="0">
                        <a:spcBef>
                          <a:spcPts val="0"/>
                        </a:spcBef>
                        <a:spcAft>
                          <a:spcPts val="0"/>
                        </a:spcAft>
                        <a:buNone/>
                      </a:pPr>
                      <a:r>
                        <a:rPr lang="en-GB" sz="1000">
                          <a:latin typeface="Calibri"/>
                          <a:ea typeface="Calibri"/>
                          <a:cs typeface="Calibri"/>
                          <a:sym typeface="Calibri"/>
                        </a:rPr>
                        <a:t>Use generative AI within organisation’s level of expertise, stay informed about evolving risks and regulations, and continually update required skills.</a:t>
                      </a:r>
                      <a:endParaRPr sz="1000"/>
                    </a:p>
                  </a:txBody>
                  <a:tcPr marL="91425" marR="91425" marT="91425" marB="91425"/>
                </a:tc>
                <a:extLst>
                  <a:ext uri="{0D108BD9-81ED-4DB2-BD59-A6C34878D82A}">
                    <a16:rowId xmlns:a16="http://schemas.microsoft.com/office/drawing/2014/main" val="10004"/>
                  </a:ext>
                </a:extLst>
              </a:tr>
              <a:tr h="432575">
                <a:tc>
                  <a:txBody>
                    <a:bodyPr/>
                    <a:lstStyle/>
                    <a:p>
                      <a:pPr marL="0" lvl="0" indent="0" algn="l" rtl="0">
                        <a:spcBef>
                          <a:spcPts val="0"/>
                        </a:spcBef>
                        <a:spcAft>
                          <a:spcPts val="0"/>
                        </a:spcAft>
                        <a:buNone/>
                      </a:pPr>
                      <a:r>
                        <a:rPr lang="en-GB" sz="1000" b="1">
                          <a:latin typeface="Calibri"/>
                          <a:ea typeface="Calibri"/>
                          <a:cs typeface="Calibri"/>
                          <a:sym typeface="Calibri"/>
                        </a:rPr>
                        <a:t>6. Security and system Integrity</a:t>
                      </a:r>
                      <a:endParaRPr sz="1000"/>
                    </a:p>
                  </a:txBody>
                  <a:tcPr marL="91425" marR="91425" marT="91425" marB="91425"/>
                </a:tc>
                <a:tc>
                  <a:txBody>
                    <a:bodyPr/>
                    <a:lstStyle/>
                    <a:p>
                      <a:pPr marL="0" lvl="0" indent="0" algn="l" rtl="0">
                        <a:spcBef>
                          <a:spcPts val="0"/>
                        </a:spcBef>
                        <a:spcAft>
                          <a:spcPts val="0"/>
                        </a:spcAft>
                        <a:buNone/>
                      </a:pPr>
                      <a:r>
                        <a:rPr lang="en-GB" sz="1000">
                          <a:latin typeface="Calibri"/>
                          <a:ea typeface="Calibri"/>
                          <a:cs typeface="Calibri"/>
                          <a:sym typeface="Calibri"/>
                        </a:rPr>
                        <a:t>Safeguard AI systems from misuse or failure, maintain reliability, and protect the broader IT environment from security threats.</a:t>
                      </a:r>
                      <a:endParaRPr sz="1000"/>
                    </a:p>
                  </a:txBody>
                  <a:tcPr marL="91425" marR="91425" marT="91425" marB="91425"/>
                </a:tc>
                <a:extLst>
                  <a:ext uri="{0D108BD9-81ED-4DB2-BD59-A6C34878D82A}">
                    <a16:rowId xmlns:a16="http://schemas.microsoft.com/office/drawing/2014/main" val="10005"/>
                  </a:ext>
                </a:extLst>
              </a:tr>
              <a:tr h="432575">
                <a:tc>
                  <a:txBody>
                    <a:bodyPr/>
                    <a:lstStyle/>
                    <a:p>
                      <a:pPr marL="0" lvl="0" indent="0" algn="l" rtl="0">
                        <a:spcBef>
                          <a:spcPts val="0"/>
                        </a:spcBef>
                        <a:spcAft>
                          <a:spcPts val="0"/>
                        </a:spcAft>
                        <a:buNone/>
                      </a:pPr>
                      <a:r>
                        <a:rPr lang="en-GB" sz="1000" b="1">
                          <a:latin typeface="Calibri"/>
                          <a:ea typeface="Calibri"/>
                          <a:cs typeface="Calibri"/>
                          <a:sym typeface="Calibri"/>
                        </a:rPr>
                        <a:t>7. Collaboration and Cooperation</a:t>
                      </a:r>
                      <a:endParaRPr sz="1000"/>
                    </a:p>
                  </a:txBody>
                  <a:tcPr marL="91425" marR="91425" marT="91425" marB="91425"/>
                </a:tc>
                <a:tc>
                  <a:txBody>
                    <a:bodyPr/>
                    <a:lstStyle/>
                    <a:p>
                      <a:pPr marL="0" lvl="0" indent="0" algn="l" rtl="0">
                        <a:spcBef>
                          <a:spcPts val="0"/>
                        </a:spcBef>
                        <a:spcAft>
                          <a:spcPts val="0"/>
                        </a:spcAft>
                        <a:buNone/>
                      </a:pPr>
                      <a:r>
                        <a:rPr lang="en-GB" sz="1000">
                          <a:latin typeface="Calibri"/>
                          <a:ea typeface="Calibri"/>
                          <a:cs typeface="Calibri"/>
                          <a:sym typeface="Calibri"/>
                        </a:rPr>
                        <a:t>Encourage teamwork and open discussion regarding ethical AI use, sharing knowledge and solutions across disciplines.</a:t>
                      </a:r>
                      <a:endParaRPr sz="1000"/>
                    </a:p>
                  </a:txBody>
                  <a:tcPr marL="91425" marR="91425" marT="91425" marB="91425"/>
                </a:tc>
                <a:extLst>
                  <a:ext uri="{0D108BD9-81ED-4DB2-BD59-A6C34878D82A}">
                    <a16:rowId xmlns:a16="http://schemas.microsoft.com/office/drawing/2014/main" val="10006"/>
                  </a:ext>
                </a:extLst>
              </a:tr>
              <a:tr h="432575">
                <a:tc>
                  <a:txBody>
                    <a:bodyPr/>
                    <a:lstStyle/>
                    <a:p>
                      <a:pPr marL="0" lvl="0" indent="0" algn="l" rtl="0">
                        <a:spcBef>
                          <a:spcPts val="0"/>
                        </a:spcBef>
                        <a:spcAft>
                          <a:spcPts val="0"/>
                        </a:spcAft>
                        <a:buNone/>
                      </a:pPr>
                      <a:r>
                        <a:rPr lang="en-GB" sz="1000" b="1">
                          <a:latin typeface="Calibri"/>
                          <a:ea typeface="Calibri"/>
                          <a:cs typeface="Calibri"/>
                          <a:sym typeface="Calibri"/>
                        </a:rPr>
                        <a:t>8. Ethic Use Only</a:t>
                      </a:r>
                      <a:endParaRPr sz="1000"/>
                    </a:p>
                  </a:txBody>
                  <a:tcPr marL="91425" marR="91425" marT="91425" marB="91425"/>
                </a:tc>
                <a:tc>
                  <a:txBody>
                    <a:bodyPr/>
                    <a:lstStyle/>
                    <a:p>
                      <a:pPr marL="0" lvl="0" indent="0" algn="l" rtl="0">
                        <a:spcBef>
                          <a:spcPts val="0"/>
                        </a:spcBef>
                        <a:spcAft>
                          <a:spcPts val="0"/>
                        </a:spcAft>
                        <a:buNone/>
                      </a:pPr>
                      <a:r>
                        <a:rPr lang="en-GB" sz="1000">
                          <a:latin typeface="Calibri"/>
                          <a:ea typeface="Calibri"/>
                          <a:cs typeface="Calibri"/>
                          <a:sym typeface="Calibri"/>
                        </a:rPr>
                        <a:t>Use generative AI solely for legal, ethical, and valid purposes to avoid harmful applications such as surveillance or disinformation.</a:t>
                      </a:r>
                      <a:endParaRPr sz="1000"/>
                    </a:p>
                  </a:txBody>
                  <a:tcPr marL="91425" marR="91425" marT="91425" marB="91425"/>
                </a:tc>
                <a:extLst>
                  <a:ext uri="{0D108BD9-81ED-4DB2-BD59-A6C34878D82A}">
                    <a16:rowId xmlns:a16="http://schemas.microsoft.com/office/drawing/2014/main" val="10007"/>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26"/>
          <p:cNvSpPr txBox="1">
            <a:spLocks noGrp="1"/>
          </p:cNvSpPr>
          <p:nvPr>
            <p:ph type="title"/>
          </p:nvPr>
        </p:nvSpPr>
        <p:spPr>
          <a:xfrm>
            <a:off x="1161150" y="297250"/>
            <a:ext cx="6821700" cy="670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Prohibited Practices For Generative AI</a:t>
            </a:r>
            <a:endParaRPr/>
          </a:p>
        </p:txBody>
      </p:sp>
      <p:graphicFrame>
        <p:nvGraphicFramePr>
          <p:cNvPr id="235" name="Google Shape;235;p26"/>
          <p:cNvGraphicFramePr/>
          <p:nvPr/>
        </p:nvGraphicFramePr>
        <p:xfrm>
          <a:off x="577350" y="1200000"/>
          <a:ext cx="7989300" cy="3367950"/>
        </p:xfrm>
        <a:graphic>
          <a:graphicData uri="http://schemas.openxmlformats.org/drawingml/2006/table">
            <a:tbl>
              <a:tblPr>
                <a:noFill/>
                <a:tableStyleId>{6B9BF51E-D2C7-4322-A881-20101A421E8B}</a:tableStyleId>
              </a:tblPr>
              <a:tblGrid>
                <a:gridCol w="2735150">
                  <a:extLst>
                    <a:ext uri="{9D8B030D-6E8A-4147-A177-3AD203B41FA5}">
                      <a16:colId xmlns:a16="http://schemas.microsoft.com/office/drawing/2014/main" val="20000"/>
                    </a:ext>
                  </a:extLst>
                </a:gridCol>
                <a:gridCol w="525415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GB" sz="1000" b="1"/>
                        <a:t>1. Mislead or Deceive</a:t>
                      </a:r>
                      <a:endParaRPr sz="1000" b="1"/>
                    </a:p>
                  </a:txBody>
                  <a:tcPr marL="91425" marR="91425" marT="91425" marB="91425"/>
                </a:tc>
                <a:tc>
                  <a:txBody>
                    <a:bodyPr/>
                    <a:lstStyle/>
                    <a:p>
                      <a:pPr marL="0" lvl="0" indent="0" algn="l" rtl="0">
                        <a:spcBef>
                          <a:spcPts val="0"/>
                        </a:spcBef>
                        <a:spcAft>
                          <a:spcPts val="0"/>
                        </a:spcAft>
                        <a:buNone/>
                      </a:pPr>
                      <a:r>
                        <a:rPr lang="en-GB" sz="1000"/>
                        <a:t>Avoid using AI to falsify, manipulate, or misrepresent information or content.</a:t>
                      </a:r>
                      <a:endParaRPr sz="1000"/>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GB" sz="1000" b="1"/>
                        <a:t>2. Violate Privacy</a:t>
                      </a:r>
                      <a:endParaRPr sz="1000" b="1"/>
                    </a:p>
                  </a:txBody>
                  <a:tcPr marL="91425" marR="91425" marT="91425" marB="91425"/>
                </a:tc>
                <a:tc>
                  <a:txBody>
                    <a:bodyPr/>
                    <a:lstStyle/>
                    <a:p>
                      <a:pPr marL="0" lvl="0" indent="0" algn="l" rtl="0">
                        <a:spcBef>
                          <a:spcPts val="0"/>
                        </a:spcBef>
                        <a:spcAft>
                          <a:spcPts val="0"/>
                        </a:spcAft>
                        <a:buNone/>
                      </a:pPr>
                      <a:r>
                        <a:rPr lang="en-GB" sz="1000"/>
                        <a:t>Never expose or misuse personal, sensitive, or identifiable information through AI tools.</a:t>
                      </a:r>
                      <a:endParaRPr sz="1000"/>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GB" sz="1000" b="1"/>
                        <a:t>3. Use Biased or Discriminatory Data</a:t>
                      </a:r>
                      <a:endParaRPr sz="1000" b="1"/>
                    </a:p>
                  </a:txBody>
                  <a:tcPr marL="91425" marR="91425" marT="91425" marB="91425"/>
                </a:tc>
                <a:tc>
                  <a:txBody>
                    <a:bodyPr/>
                    <a:lstStyle/>
                    <a:p>
                      <a:pPr marL="0" lvl="0" indent="0" algn="l" rtl="0">
                        <a:spcBef>
                          <a:spcPts val="0"/>
                        </a:spcBef>
                        <a:spcAft>
                          <a:spcPts val="0"/>
                        </a:spcAft>
                        <a:buNone/>
                      </a:pPr>
                      <a:r>
                        <a:rPr lang="en-GB" sz="1000"/>
                        <a:t>Refrain from using datasets that perpetuate unfair bias, discrimination, or exclusion.</a:t>
                      </a:r>
                      <a:endParaRPr sz="1000"/>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GB" sz="1000" b="1"/>
                        <a:t>4. Withhold Transparency</a:t>
                      </a:r>
                      <a:endParaRPr sz="1000" b="1"/>
                    </a:p>
                  </a:txBody>
                  <a:tcPr marL="91425" marR="91425" marT="91425" marB="91425"/>
                </a:tc>
                <a:tc>
                  <a:txBody>
                    <a:bodyPr/>
                    <a:lstStyle/>
                    <a:p>
                      <a:pPr marL="0" lvl="0" indent="0" algn="l" rtl="0">
                        <a:spcBef>
                          <a:spcPts val="0"/>
                        </a:spcBef>
                        <a:spcAft>
                          <a:spcPts val="0"/>
                        </a:spcAft>
                        <a:buNone/>
                      </a:pPr>
                      <a:r>
                        <a:rPr lang="en-GB" sz="1000"/>
                        <a:t>Always disclose when content is AI-generated and clearly communicate its capabilities and limitations.</a:t>
                      </a:r>
                      <a:endParaRPr sz="1000"/>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GB" sz="1000" b="1"/>
                        <a:t>5. Remove Human Oversight</a:t>
                      </a:r>
                      <a:endParaRPr sz="1000" b="1"/>
                    </a:p>
                  </a:txBody>
                  <a:tcPr marL="91425" marR="91425" marT="91425" marB="91425"/>
                </a:tc>
                <a:tc>
                  <a:txBody>
                    <a:bodyPr/>
                    <a:lstStyle/>
                    <a:p>
                      <a:pPr marL="0" lvl="0" indent="0" algn="l" rtl="0">
                        <a:spcBef>
                          <a:spcPts val="0"/>
                        </a:spcBef>
                        <a:spcAft>
                          <a:spcPts val="0"/>
                        </a:spcAft>
                        <a:buNone/>
                      </a:pPr>
                      <a:r>
                        <a:rPr lang="en-GB" sz="1000"/>
                        <a:t>Avoid delegating high-impact decisions entirely to AI without responsible human intervention.</a:t>
                      </a:r>
                      <a:endParaRPr sz="1000"/>
                    </a:p>
                  </a:txBody>
                  <a:tcPr marL="91425" marR="91425" marT="91425" marB="91425"/>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GB" sz="1000" b="1"/>
                        <a:t>6. Deploy Unethical Surveillance</a:t>
                      </a:r>
                      <a:endParaRPr sz="1000" b="1"/>
                    </a:p>
                  </a:txBody>
                  <a:tcPr marL="91425" marR="91425" marT="91425" marB="91425"/>
                </a:tc>
                <a:tc>
                  <a:txBody>
                    <a:bodyPr/>
                    <a:lstStyle/>
                    <a:p>
                      <a:pPr marL="0" lvl="0" indent="0" algn="l" rtl="0">
                        <a:spcBef>
                          <a:spcPts val="0"/>
                        </a:spcBef>
                        <a:spcAft>
                          <a:spcPts val="0"/>
                        </a:spcAft>
                        <a:buNone/>
                      </a:pPr>
                      <a:r>
                        <a:rPr lang="en-GB" sz="1000"/>
                        <a:t>Do not use generative AI for unauthorised monitoring, profiling, or exploitative tracking.</a:t>
                      </a:r>
                      <a:endParaRPr sz="1000"/>
                    </a:p>
                  </a:txBody>
                  <a:tcPr marL="91425" marR="91425" marT="91425" marB="91425"/>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en-GB" sz="1000" b="1"/>
                        <a:t>7. Ignore Security Risks</a:t>
                      </a:r>
                      <a:endParaRPr sz="1000" b="1"/>
                    </a:p>
                  </a:txBody>
                  <a:tcPr marL="91425" marR="91425" marT="91425" marB="91425"/>
                </a:tc>
                <a:tc>
                  <a:txBody>
                    <a:bodyPr/>
                    <a:lstStyle/>
                    <a:p>
                      <a:pPr marL="0" lvl="0" indent="0" algn="l" rtl="0">
                        <a:spcBef>
                          <a:spcPts val="0"/>
                        </a:spcBef>
                        <a:spcAft>
                          <a:spcPts val="0"/>
                        </a:spcAft>
                        <a:buNone/>
                      </a:pPr>
                      <a:r>
                        <a:rPr lang="en-GB" sz="1000"/>
                        <a:t>Ensure AI systems are protected against misuse, manipulation, or cyber threats.</a:t>
                      </a:r>
                      <a:endParaRPr sz="1000"/>
                    </a:p>
                  </a:txBody>
                  <a:tcPr marL="91425" marR="91425" marT="91425" marB="91425"/>
                </a:tc>
                <a:extLst>
                  <a:ext uri="{0D108BD9-81ED-4DB2-BD59-A6C34878D82A}">
                    <a16:rowId xmlns:a16="http://schemas.microsoft.com/office/drawing/2014/main" val="10006"/>
                  </a:ext>
                </a:extLst>
              </a:tr>
              <a:tr h="381000">
                <a:tc>
                  <a:txBody>
                    <a:bodyPr/>
                    <a:lstStyle/>
                    <a:p>
                      <a:pPr marL="0" lvl="0" indent="0" algn="l" rtl="0">
                        <a:spcBef>
                          <a:spcPts val="0"/>
                        </a:spcBef>
                        <a:spcAft>
                          <a:spcPts val="0"/>
                        </a:spcAft>
                        <a:buNone/>
                      </a:pPr>
                      <a:r>
                        <a:rPr lang="en-GB" sz="1000" b="1"/>
                        <a:t>8. Avoid Accountability</a:t>
                      </a:r>
                      <a:endParaRPr sz="1000" b="1"/>
                    </a:p>
                  </a:txBody>
                  <a:tcPr marL="91425" marR="91425" marT="91425" marB="91425"/>
                </a:tc>
                <a:tc>
                  <a:txBody>
                    <a:bodyPr/>
                    <a:lstStyle/>
                    <a:p>
                      <a:pPr marL="0" lvl="0" indent="0" algn="l" rtl="0">
                        <a:spcBef>
                          <a:spcPts val="0"/>
                        </a:spcBef>
                        <a:spcAft>
                          <a:spcPts val="0"/>
                        </a:spcAft>
                        <a:buNone/>
                      </a:pPr>
                      <a:r>
                        <a:rPr lang="en-GB" sz="1000"/>
                        <a:t>Organisations must not blame AI tools for negative outcomes, full responsibility must be taken for AI use.</a:t>
                      </a:r>
                      <a:endParaRPr sz="1000"/>
                    </a:p>
                  </a:txBody>
                  <a:tcPr marL="91425" marR="91425" marT="91425" marB="91425"/>
                </a:tc>
                <a:extLst>
                  <a:ext uri="{0D108BD9-81ED-4DB2-BD59-A6C34878D82A}">
                    <a16:rowId xmlns:a16="http://schemas.microsoft.com/office/drawing/2014/main" val="10007"/>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7"/>
          <p:cNvSpPr txBox="1">
            <a:spLocks noGrp="1"/>
          </p:cNvSpPr>
          <p:nvPr>
            <p:ph type="title"/>
          </p:nvPr>
        </p:nvSpPr>
        <p:spPr>
          <a:xfrm>
            <a:off x="2010600" y="243350"/>
            <a:ext cx="5122800" cy="554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t>Pros Banning Generative AI</a:t>
            </a:r>
            <a:endParaRPr/>
          </a:p>
        </p:txBody>
      </p:sp>
      <p:graphicFrame>
        <p:nvGraphicFramePr>
          <p:cNvPr id="241" name="Google Shape;241;p27"/>
          <p:cNvGraphicFramePr/>
          <p:nvPr/>
        </p:nvGraphicFramePr>
        <p:xfrm>
          <a:off x="437725" y="898700"/>
          <a:ext cx="8268550" cy="3855690"/>
        </p:xfrm>
        <a:graphic>
          <a:graphicData uri="http://schemas.openxmlformats.org/drawingml/2006/table">
            <a:tbl>
              <a:tblPr>
                <a:noFill/>
                <a:tableStyleId>{6B9BF51E-D2C7-4322-A881-20101A421E8B}</a:tableStyleId>
              </a:tblPr>
              <a:tblGrid>
                <a:gridCol w="1281975">
                  <a:extLst>
                    <a:ext uri="{9D8B030D-6E8A-4147-A177-3AD203B41FA5}">
                      <a16:colId xmlns:a16="http://schemas.microsoft.com/office/drawing/2014/main" val="20000"/>
                    </a:ext>
                  </a:extLst>
                </a:gridCol>
                <a:gridCol w="1334400">
                  <a:extLst>
                    <a:ext uri="{9D8B030D-6E8A-4147-A177-3AD203B41FA5}">
                      <a16:colId xmlns:a16="http://schemas.microsoft.com/office/drawing/2014/main" val="20001"/>
                    </a:ext>
                  </a:extLst>
                </a:gridCol>
                <a:gridCol w="1275850">
                  <a:extLst>
                    <a:ext uri="{9D8B030D-6E8A-4147-A177-3AD203B41FA5}">
                      <a16:colId xmlns:a16="http://schemas.microsoft.com/office/drawing/2014/main" val="20002"/>
                    </a:ext>
                  </a:extLst>
                </a:gridCol>
                <a:gridCol w="1550225">
                  <a:extLst>
                    <a:ext uri="{9D8B030D-6E8A-4147-A177-3AD203B41FA5}">
                      <a16:colId xmlns:a16="http://schemas.microsoft.com/office/drawing/2014/main" val="20003"/>
                    </a:ext>
                  </a:extLst>
                </a:gridCol>
                <a:gridCol w="1339750">
                  <a:extLst>
                    <a:ext uri="{9D8B030D-6E8A-4147-A177-3AD203B41FA5}">
                      <a16:colId xmlns:a16="http://schemas.microsoft.com/office/drawing/2014/main" val="20004"/>
                    </a:ext>
                  </a:extLst>
                </a:gridCol>
                <a:gridCol w="1486350">
                  <a:extLst>
                    <a:ext uri="{9D8B030D-6E8A-4147-A177-3AD203B41FA5}">
                      <a16:colId xmlns:a16="http://schemas.microsoft.com/office/drawing/2014/main" val="20005"/>
                    </a:ext>
                  </a:extLst>
                </a:gridCol>
              </a:tblGrid>
              <a:tr h="381000">
                <a:tc>
                  <a:txBody>
                    <a:bodyPr/>
                    <a:lstStyle/>
                    <a:p>
                      <a:pPr marL="0" lvl="0" indent="0" algn="ctr" rtl="0">
                        <a:spcBef>
                          <a:spcPts val="0"/>
                        </a:spcBef>
                        <a:spcAft>
                          <a:spcPts val="0"/>
                        </a:spcAft>
                        <a:buNone/>
                      </a:pPr>
                      <a:r>
                        <a:rPr lang="en-GB" sz="1200" b="1">
                          <a:latin typeface="Calibri"/>
                          <a:ea typeface="Calibri"/>
                          <a:cs typeface="Calibri"/>
                          <a:sym typeface="Calibri"/>
                        </a:rPr>
                        <a:t>Political</a:t>
                      </a:r>
                      <a:endParaRPr sz="1200" b="1">
                        <a:latin typeface="Calibri"/>
                        <a:ea typeface="Calibri"/>
                        <a:cs typeface="Calibri"/>
                        <a:sym typeface="Calibri"/>
                      </a:endParaRPr>
                    </a:p>
                  </a:txBody>
                  <a:tcPr marL="91425" marR="91425" marT="91425" marB="91425">
                    <a:solidFill>
                      <a:srgbClr val="C2E7FF"/>
                    </a:solidFill>
                  </a:tcPr>
                </a:tc>
                <a:tc>
                  <a:txBody>
                    <a:bodyPr/>
                    <a:lstStyle/>
                    <a:p>
                      <a:pPr marL="0" lvl="0" indent="0" algn="ctr" rtl="0">
                        <a:spcBef>
                          <a:spcPts val="0"/>
                        </a:spcBef>
                        <a:spcAft>
                          <a:spcPts val="0"/>
                        </a:spcAft>
                        <a:buNone/>
                      </a:pPr>
                      <a:r>
                        <a:rPr lang="en-GB" sz="1200" b="1">
                          <a:latin typeface="Calibri"/>
                          <a:ea typeface="Calibri"/>
                          <a:cs typeface="Calibri"/>
                          <a:sym typeface="Calibri"/>
                        </a:rPr>
                        <a:t>Economic</a:t>
                      </a:r>
                      <a:endParaRPr sz="1200" b="1">
                        <a:latin typeface="Calibri"/>
                        <a:ea typeface="Calibri"/>
                        <a:cs typeface="Calibri"/>
                        <a:sym typeface="Calibri"/>
                      </a:endParaRPr>
                    </a:p>
                  </a:txBody>
                  <a:tcPr marL="91425" marR="91425" marT="91425" marB="91425">
                    <a:solidFill>
                      <a:srgbClr val="C2E7FF"/>
                    </a:solidFill>
                  </a:tcPr>
                </a:tc>
                <a:tc>
                  <a:txBody>
                    <a:bodyPr/>
                    <a:lstStyle/>
                    <a:p>
                      <a:pPr marL="0" lvl="0" indent="0" algn="ctr" rtl="0">
                        <a:spcBef>
                          <a:spcPts val="0"/>
                        </a:spcBef>
                        <a:spcAft>
                          <a:spcPts val="0"/>
                        </a:spcAft>
                        <a:buNone/>
                      </a:pPr>
                      <a:r>
                        <a:rPr lang="en-GB" sz="1200" b="1">
                          <a:latin typeface="Calibri"/>
                          <a:ea typeface="Calibri"/>
                          <a:cs typeface="Calibri"/>
                          <a:sym typeface="Calibri"/>
                        </a:rPr>
                        <a:t>Social</a:t>
                      </a:r>
                      <a:endParaRPr sz="1200" b="1">
                        <a:latin typeface="Calibri"/>
                        <a:ea typeface="Calibri"/>
                        <a:cs typeface="Calibri"/>
                        <a:sym typeface="Calibri"/>
                      </a:endParaRPr>
                    </a:p>
                  </a:txBody>
                  <a:tcPr marL="91425" marR="91425" marT="91425" marB="91425">
                    <a:solidFill>
                      <a:srgbClr val="C2E7FF"/>
                    </a:solidFill>
                  </a:tcPr>
                </a:tc>
                <a:tc>
                  <a:txBody>
                    <a:bodyPr/>
                    <a:lstStyle/>
                    <a:p>
                      <a:pPr marL="0" lvl="0" indent="0" algn="ctr" rtl="0">
                        <a:spcBef>
                          <a:spcPts val="0"/>
                        </a:spcBef>
                        <a:spcAft>
                          <a:spcPts val="0"/>
                        </a:spcAft>
                        <a:buNone/>
                      </a:pPr>
                      <a:r>
                        <a:rPr lang="en-GB" sz="1200" b="1">
                          <a:latin typeface="Calibri"/>
                          <a:ea typeface="Calibri"/>
                          <a:cs typeface="Calibri"/>
                          <a:sym typeface="Calibri"/>
                        </a:rPr>
                        <a:t>Technological</a:t>
                      </a:r>
                      <a:endParaRPr sz="1200" b="1">
                        <a:latin typeface="Calibri"/>
                        <a:ea typeface="Calibri"/>
                        <a:cs typeface="Calibri"/>
                        <a:sym typeface="Calibri"/>
                      </a:endParaRPr>
                    </a:p>
                  </a:txBody>
                  <a:tcPr marL="91425" marR="91425" marT="91425" marB="91425">
                    <a:solidFill>
                      <a:srgbClr val="C2E7FF"/>
                    </a:solidFill>
                  </a:tcPr>
                </a:tc>
                <a:tc>
                  <a:txBody>
                    <a:bodyPr/>
                    <a:lstStyle/>
                    <a:p>
                      <a:pPr marL="0" lvl="0" indent="0" algn="ctr" rtl="0">
                        <a:spcBef>
                          <a:spcPts val="0"/>
                        </a:spcBef>
                        <a:spcAft>
                          <a:spcPts val="0"/>
                        </a:spcAft>
                        <a:buNone/>
                      </a:pPr>
                      <a:r>
                        <a:rPr lang="en-GB" sz="1200" b="1">
                          <a:latin typeface="Calibri"/>
                          <a:ea typeface="Calibri"/>
                          <a:cs typeface="Calibri"/>
                          <a:sym typeface="Calibri"/>
                        </a:rPr>
                        <a:t>Environmental</a:t>
                      </a:r>
                      <a:endParaRPr sz="1200" b="1">
                        <a:latin typeface="Calibri"/>
                        <a:ea typeface="Calibri"/>
                        <a:cs typeface="Calibri"/>
                        <a:sym typeface="Calibri"/>
                      </a:endParaRPr>
                    </a:p>
                  </a:txBody>
                  <a:tcPr marL="91425" marR="91425" marT="91425" marB="91425">
                    <a:solidFill>
                      <a:srgbClr val="C2E7FF"/>
                    </a:solidFill>
                  </a:tcPr>
                </a:tc>
                <a:tc>
                  <a:txBody>
                    <a:bodyPr/>
                    <a:lstStyle/>
                    <a:p>
                      <a:pPr marL="0" lvl="0" indent="0" algn="ctr" rtl="0">
                        <a:spcBef>
                          <a:spcPts val="0"/>
                        </a:spcBef>
                        <a:spcAft>
                          <a:spcPts val="0"/>
                        </a:spcAft>
                        <a:buNone/>
                      </a:pPr>
                      <a:r>
                        <a:rPr lang="en-GB" sz="1200" b="1">
                          <a:latin typeface="Calibri"/>
                          <a:ea typeface="Calibri"/>
                          <a:cs typeface="Calibri"/>
                          <a:sym typeface="Calibri"/>
                        </a:rPr>
                        <a:t>Legal</a:t>
                      </a:r>
                      <a:endParaRPr sz="1200" b="1">
                        <a:latin typeface="Calibri"/>
                        <a:ea typeface="Calibri"/>
                        <a:cs typeface="Calibri"/>
                        <a:sym typeface="Calibri"/>
                      </a:endParaRPr>
                    </a:p>
                  </a:txBody>
                  <a:tcPr marL="91425" marR="91425" marT="91425" marB="91425">
                    <a:solidFill>
                      <a:srgbClr val="C2E7FF"/>
                    </a:solidFill>
                  </a:tcPr>
                </a:tc>
                <a:extLst>
                  <a:ext uri="{0D108BD9-81ED-4DB2-BD59-A6C34878D82A}">
                    <a16:rowId xmlns:a16="http://schemas.microsoft.com/office/drawing/2014/main" val="10000"/>
                  </a:ext>
                </a:extLst>
              </a:tr>
              <a:tr h="2775375">
                <a:tc>
                  <a:txBody>
                    <a:bodyPr/>
                    <a:lstStyle/>
                    <a:p>
                      <a:pPr marL="0" lvl="0" indent="0" algn="l" rtl="0">
                        <a:spcBef>
                          <a:spcPts val="0"/>
                        </a:spcBef>
                        <a:spcAft>
                          <a:spcPts val="0"/>
                        </a:spcAft>
                        <a:buNone/>
                      </a:pPr>
                      <a:r>
                        <a:rPr lang="en-GB" sz="1200">
                          <a:latin typeface="Calibri"/>
                          <a:ea typeface="Calibri"/>
                          <a:cs typeface="Calibri"/>
                          <a:sym typeface="Calibri"/>
                        </a:rPr>
                        <a:t>Ensures compliance with government regulations, such as the Privacy Act and (APPs).</a:t>
                      </a:r>
                      <a:endParaRPr sz="1200">
                        <a:latin typeface="Calibri"/>
                        <a:ea typeface="Calibri"/>
                        <a:cs typeface="Calibri"/>
                        <a:sym typeface="Calibri"/>
                      </a:endParaRPr>
                    </a:p>
                    <a:p>
                      <a:pPr marL="0" lvl="0" indent="0" algn="l" rtl="0">
                        <a:spcBef>
                          <a:spcPts val="0"/>
                        </a:spcBef>
                        <a:spcAft>
                          <a:spcPts val="0"/>
                        </a:spcAft>
                        <a:buNone/>
                      </a:pP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Reduces regulatory risk for data breaches or misuse.</a:t>
                      </a:r>
                      <a:endParaRPr sz="12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GB" sz="1200">
                          <a:latin typeface="Calibri"/>
                          <a:ea typeface="Calibri"/>
                          <a:cs typeface="Calibri"/>
                          <a:sym typeface="Calibri"/>
                        </a:rPr>
                        <a:t>Strengthens the human workforce by preserving jobs that can otherwise be automated.</a:t>
                      </a:r>
                      <a:endParaRPr sz="1200">
                        <a:latin typeface="Calibri"/>
                        <a:ea typeface="Calibri"/>
                        <a:cs typeface="Calibri"/>
                        <a:sym typeface="Calibri"/>
                      </a:endParaRPr>
                    </a:p>
                    <a:p>
                      <a:pPr marL="0" lvl="0" indent="0" algn="l" rtl="0">
                        <a:spcBef>
                          <a:spcPts val="0"/>
                        </a:spcBef>
                        <a:spcAft>
                          <a:spcPts val="0"/>
                        </a:spcAft>
                        <a:buNone/>
                      </a:pP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Prevents over-reliance, ensuring operational resilience if AI tools become unavailable or costly.</a:t>
                      </a:r>
                      <a:endParaRPr sz="12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GB" sz="1200">
                          <a:latin typeface="Calibri"/>
                          <a:ea typeface="Calibri"/>
                          <a:cs typeface="Calibri"/>
                          <a:sym typeface="Calibri"/>
                        </a:rPr>
                        <a:t>Upholds ethical standards including fairness, honesty, and professional responsibility.</a:t>
                      </a:r>
                      <a:endParaRPr sz="1200">
                        <a:latin typeface="Calibri"/>
                        <a:ea typeface="Calibri"/>
                        <a:cs typeface="Calibri"/>
                        <a:sym typeface="Calibri"/>
                      </a:endParaRPr>
                    </a:p>
                    <a:p>
                      <a:pPr marL="0" lvl="0" indent="0" algn="l" rtl="0">
                        <a:spcBef>
                          <a:spcPts val="0"/>
                        </a:spcBef>
                        <a:spcAft>
                          <a:spcPts val="0"/>
                        </a:spcAft>
                        <a:buNone/>
                      </a:pP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Avoids low-quality output, respecting public expectations and ethical frameworks.</a:t>
                      </a:r>
                      <a:endParaRPr sz="12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GB" sz="1200">
                          <a:latin typeface="Calibri"/>
                          <a:ea typeface="Calibri"/>
                          <a:cs typeface="Calibri"/>
                          <a:sym typeface="Calibri"/>
                        </a:rPr>
                        <a:t>Maintains accuracy by avoiding AI-generated misinformation or hallucinations.</a:t>
                      </a:r>
                      <a:endParaRPr sz="1200">
                        <a:latin typeface="Calibri"/>
                        <a:ea typeface="Calibri"/>
                        <a:cs typeface="Calibri"/>
                        <a:sym typeface="Calibri"/>
                      </a:endParaRPr>
                    </a:p>
                    <a:p>
                      <a:pPr marL="0" lvl="0" indent="0" algn="l" rtl="0">
                        <a:spcBef>
                          <a:spcPts val="0"/>
                        </a:spcBef>
                        <a:spcAft>
                          <a:spcPts val="0"/>
                        </a:spcAft>
                        <a:buNone/>
                      </a:pP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Low-quality outputs are minimised through reliance on skilled human judgment.</a:t>
                      </a:r>
                      <a:endParaRPr sz="1200">
                        <a:latin typeface="Calibri"/>
                        <a:ea typeface="Calibri"/>
                        <a:cs typeface="Calibri"/>
                        <a:sym typeface="Calibri"/>
                      </a:endParaRPr>
                    </a:p>
                    <a:p>
                      <a:pPr marL="0" lvl="0" indent="0" algn="l" rtl="0">
                        <a:spcBef>
                          <a:spcPts val="0"/>
                        </a:spcBef>
                        <a:spcAft>
                          <a:spcPts val="0"/>
                        </a:spcAft>
                        <a:buNone/>
                      </a:pP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Over-reliance on flawed tools is eliminated.</a:t>
                      </a:r>
                      <a:endParaRPr sz="12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GB" sz="1200">
                          <a:latin typeface="Calibri"/>
                          <a:ea typeface="Calibri"/>
                          <a:cs typeface="Calibri"/>
                          <a:sym typeface="Calibri"/>
                        </a:rPr>
                        <a:t>Policy enforcements are simplified in terms of reducing digital wastes and further streamlining compliance resources.</a:t>
                      </a:r>
                      <a:endParaRPr sz="1200">
                        <a:latin typeface="Calibri"/>
                        <a:ea typeface="Calibri"/>
                        <a:cs typeface="Calibri"/>
                        <a:sym typeface="Calibri"/>
                      </a:endParaRPr>
                    </a:p>
                    <a:p>
                      <a:pPr marL="0" lvl="0" indent="0" algn="l" rtl="0">
                        <a:spcBef>
                          <a:spcPts val="0"/>
                        </a:spcBef>
                        <a:spcAft>
                          <a:spcPts val="0"/>
                        </a:spcAft>
                        <a:buNone/>
                      </a:pP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Unnecessary computational burdens of large-scale generative models are minimised.</a:t>
                      </a:r>
                      <a:endParaRPr sz="12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GB" sz="1200">
                          <a:latin typeface="Calibri"/>
                          <a:ea typeface="Calibri"/>
                          <a:cs typeface="Calibri"/>
                          <a:sym typeface="Calibri"/>
                        </a:rPr>
                        <a:t>Data and privacy is protected through preventing unauthorised AI-driven data processing.</a:t>
                      </a:r>
                      <a:endParaRPr sz="1200">
                        <a:latin typeface="Calibri"/>
                        <a:ea typeface="Calibri"/>
                        <a:cs typeface="Calibri"/>
                        <a:sym typeface="Calibri"/>
                      </a:endParaRPr>
                    </a:p>
                    <a:p>
                      <a:pPr marL="0" lvl="0" indent="0" algn="l" rtl="0">
                        <a:spcBef>
                          <a:spcPts val="0"/>
                        </a:spcBef>
                        <a:spcAft>
                          <a:spcPts val="0"/>
                        </a:spcAft>
                        <a:buNone/>
                      </a:pP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IP data is safeguarded by avoidance of infringement risks from AI-generated derivatives.</a:t>
                      </a:r>
                      <a:endParaRPr sz="1200">
                        <a:latin typeface="Calibri"/>
                        <a:ea typeface="Calibri"/>
                        <a:cs typeface="Calibri"/>
                        <a:sym typeface="Calibri"/>
                      </a:endParaRPr>
                    </a:p>
                    <a:p>
                      <a:pPr marL="0" lvl="0" indent="0" algn="l" rtl="0">
                        <a:spcBef>
                          <a:spcPts val="0"/>
                        </a:spcBef>
                        <a:spcAft>
                          <a:spcPts val="0"/>
                        </a:spcAft>
                        <a:buNone/>
                      </a:pP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Ensures data security and copyright laws compliance.</a:t>
                      </a:r>
                      <a:endParaRPr sz="1200">
                        <a:latin typeface="Calibri"/>
                        <a:ea typeface="Calibri"/>
                        <a:cs typeface="Calibri"/>
                        <a:sym typeface="Calibri"/>
                      </a:endParaRPr>
                    </a:p>
                  </a:txBody>
                  <a:tcPr marL="91425" marR="91425" marT="91425" marB="91425"/>
                </a:tc>
                <a:extLst>
                  <a:ext uri="{0D108BD9-81ED-4DB2-BD59-A6C34878D82A}">
                    <a16:rowId xmlns:a16="http://schemas.microsoft.com/office/drawing/2014/main" val="10001"/>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28"/>
          <p:cNvSpPr txBox="1">
            <a:spLocks noGrp="1"/>
          </p:cNvSpPr>
          <p:nvPr>
            <p:ph type="title"/>
          </p:nvPr>
        </p:nvSpPr>
        <p:spPr>
          <a:xfrm>
            <a:off x="2015988" y="308975"/>
            <a:ext cx="5112000" cy="641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Cons Banning Generative AI</a:t>
            </a:r>
            <a:endParaRPr/>
          </a:p>
        </p:txBody>
      </p:sp>
      <p:graphicFrame>
        <p:nvGraphicFramePr>
          <p:cNvPr id="247" name="Google Shape;247;p28"/>
          <p:cNvGraphicFramePr/>
          <p:nvPr/>
        </p:nvGraphicFramePr>
        <p:xfrm>
          <a:off x="484900" y="1200200"/>
          <a:ext cx="8174175" cy="3193575"/>
        </p:xfrm>
        <a:graphic>
          <a:graphicData uri="http://schemas.openxmlformats.org/drawingml/2006/table">
            <a:tbl>
              <a:tblPr>
                <a:noFill/>
                <a:tableStyleId>{6B9BF51E-D2C7-4322-A881-20101A421E8B}</a:tableStyleId>
              </a:tblPr>
              <a:tblGrid>
                <a:gridCol w="1496600">
                  <a:extLst>
                    <a:ext uri="{9D8B030D-6E8A-4147-A177-3AD203B41FA5}">
                      <a16:colId xmlns:a16="http://schemas.microsoft.com/office/drawing/2014/main" val="20000"/>
                    </a:ext>
                  </a:extLst>
                </a:gridCol>
                <a:gridCol w="1260925">
                  <a:extLst>
                    <a:ext uri="{9D8B030D-6E8A-4147-A177-3AD203B41FA5}">
                      <a16:colId xmlns:a16="http://schemas.microsoft.com/office/drawing/2014/main" val="20001"/>
                    </a:ext>
                  </a:extLst>
                </a:gridCol>
                <a:gridCol w="1292500">
                  <a:extLst>
                    <a:ext uri="{9D8B030D-6E8A-4147-A177-3AD203B41FA5}">
                      <a16:colId xmlns:a16="http://schemas.microsoft.com/office/drawing/2014/main" val="20002"/>
                    </a:ext>
                  </a:extLst>
                </a:gridCol>
                <a:gridCol w="1754650">
                  <a:extLst>
                    <a:ext uri="{9D8B030D-6E8A-4147-A177-3AD203B41FA5}">
                      <a16:colId xmlns:a16="http://schemas.microsoft.com/office/drawing/2014/main" val="20003"/>
                    </a:ext>
                  </a:extLst>
                </a:gridCol>
                <a:gridCol w="1248000">
                  <a:extLst>
                    <a:ext uri="{9D8B030D-6E8A-4147-A177-3AD203B41FA5}">
                      <a16:colId xmlns:a16="http://schemas.microsoft.com/office/drawing/2014/main" val="20004"/>
                    </a:ext>
                  </a:extLst>
                </a:gridCol>
                <a:gridCol w="1121500">
                  <a:extLst>
                    <a:ext uri="{9D8B030D-6E8A-4147-A177-3AD203B41FA5}">
                      <a16:colId xmlns:a16="http://schemas.microsoft.com/office/drawing/2014/main" val="20005"/>
                    </a:ext>
                  </a:extLst>
                </a:gridCol>
              </a:tblGrid>
              <a:tr h="418650">
                <a:tc>
                  <a:txBody>
                    <a:bodyPr/>
                    <a:lstStyle/>
                    <a:p>
                      <a:pPr marL="0" lvl="0" indent="0" algn="ctr" rtl="0">
                        <a:spcBef>
                          <a:spcPts val="0"/>
                        </a:spcBef>
                        <a:spcAft>
                          <a:spcPts val="0"/>
                        </a:spcAft>
                        <a:buNone/>
                      </a:pPr>
                      <a:r>
                        <a:rPr lang="en-GB" sz="1200" b="1">
                          <a:latin typeface="Calibri"/>
                          <a:ea typeface="Calibri"/>
                          <a:cs typeface="Calibri"/>
                          <a:sym typeface="Calibri"/>
                        </a:rPr>
                        <a:t>Political</a:t>
                      </a:r>
                      <a:endParaRPr sz="1200" b="1">
                        <a:latin typeface="Calibri"/>
                        <a:ea typeface="Calibri"/>
                        <a:cs typeface="Calibri"/>
                        <a:sym typeface="Calibri"/>
                      </a:endParaRPr>
                    </a:p>
                  </a:txBody>
                  <a:tcPr marL="91425" marR="91425" marT="91425" marB="91425">
                    <a:solidFill>
                      <a:srgbClr val="C2E7FF"/>
                    </a:solidFill>
                  </a:tcPr>
                </a:tc>
                <a:tc>
                  <a:txBody>
                    <a:bodyPr/>
                    <a:lstStyle/>
                    <a:p>
                      <a:pPr marL="0" lvl="0" indent="0" algn="ctr" rtl="0">
                        <a:spcBef>
                          <a:spcPts val="0"/>
                        </a:spcBef>
                        <a:spcAft>
                          <a:spcPts val="0"/>
                        </a:spcAft>
                        <a:buNone/>
                      </a:pPr>
                      <a:r>
                        <a:rPr lang="en-GB" sz="1200" b="1">
                          <a:latin typeface="Calibri"/>
                          <a:ea typeface="Calibri"/>
                          <a:cs typeface="Calibri"/>
                          <a:sym typeface="Calibri"/>
                        </a:rPr>
                        <a:t>Economic</a:t>
                      </a:r>
                      <a:endParaRPr sz="1200" b="1">
                        <a:latin typeface="Calibri"/>
                        <a:ea typeface="Calibri"/>
                        <a:cs typeface="Calibri"/>
                        <a:sym typeface="Calibri"/>
                      </a:endParaRPr>
                    </a:p>
                  </a:txBody>
                  <a:tcPr marL="91425" marR="91425" marT="91425" marB="91425">
                    <a:solidFill>
                      <a:srgbClr val="C2E7FF"/>
                    </a:solidFill>
                  </a:tcPr>
                </a:tc>
                <a:tc>
                  <a:txBody>
                    <a:bodyPr/>
                    <a:lstStyle/>
                    <a:p>
                      <a:pPr marL="0" lvl="0" indent="0" algn="ctr" rtl="0">
                        <a:spcBef>
                          <a:spcPts val="0"/>
                        </a:spcBef>
                        <a:spcAft>
                          <a:spcPts val="0"/>
                        </a:spcAft>
                        <a:buNone/>
                      </a:pPr>
                      <a:r>
                        <a:rPr lang="en-GB" sz="1200" b="1">
                          <a:latin typeface="Calibri"/>
                          <a:ea typeface="Calibri"/>
                          <a:cs typeface="Calibri"/>
                          <a:sym typeface="Calibri"/>
                        </a:rPr>
                        <a:t>Social</a:t>
                      </a:r>
                      <a:endParaRPr sz="1200" b="1">
                        <a:latin typeface="Calibri"/>
                        <a:ea typeface="Calibri"/>
                        <a:cs typeface="Calibri"/>
                        <a:sym typeface="Calibri"/>
                      </a:endParaRPr>
                    </a:p>
                  </a:txBody>
                  <a:tcPr marL="91425" marR="91425" marT="91425" marB="91425">
                    <a:solidFill>
                      <a:srgbClr val="C2E7FF"/>
                    </a:solidFill>
                  </a:tcPr>
                </a:tc>
                <a:tc>
                  <a:txBody>
                    <a:bodyPr/>
                    <a:lstStyle/>
                    <a:p>
                      <a:pPr marL="0" lvl="0" indent="0" algn="ctr" rtl="0">
                        <a:spcBef>
                          <a:spcPts val="0"/>
                        </a:spcBef>
                        <a:spcAft>
                          <a:spcPts val="0"/>
                        </a:spcAft>
                        <a:buNone/>
                      </a:pPr>
                      <a:r>
                        <a:rPr lang="en-GB" sz="1200" b="1">
                          <a:latin typeface="Calibri"/>
                          <a:ea typeface="Calibri"/>
                          <a:cs typeface="Calibri"/>
                          <a:sym typeface="Calibri"/>
                        </a:rPr>
                        <a:t>Technological</a:t>
                      </a:r>
                      <a:endParaRPr sz="1200" b="1">
                        <a:latin typeface="Calibri"/>
                        <a:ea typeface="Calibri"/>
                        <a:cs typeface="Calibri"/>
                        <a:sym typeface="Calibri"/>
                      </a:endParaRPr>
                    </a:p>
                  </a:txBody>
                  <a:tcPr marL="91425" marR="91425" marT="91425" marB="91425">
                    <a:solidFill>
                      <a:srgbClr val="C2E7FF"/>
                    </a:solidFill>
                  </a:tcPr>
                </a:tc>
                <a:tc>
                  <a:txBody>
                    <a:bodyPr/>
                    <a:lstStyle/>
                    <a:p>
                      <a:pPr marL="0" lvl="0" indent="0" algn="ctr" rtl="0">
                        <a:spcBef>
                          <a:spcPts val="0"/>
                        </a:spcBef>
                        <a:spcAft>
                          <a:spcPts val="0"/>
                        </a:spcAft>
                        <a:buNone/>
                      </a:pPr>
                      <a:r>
                        <a:rPr lang="en-GB" sz="1200" b="1">
                          <a:latin typeface="Calibri"/>
                          <a:ea typeface="Calibri"/>
                          <a:cs typeface="Calibri"/>
                          <a:sym typeface="Calibri"/>
                        </a:rPr>
                        <a:t>Environmental</a:t>
                      </a:r>
                      <a:endParaRPr sz="1200" b="1">
                        <a:latin typeface="Calibri"/>
                        <a:ea typeface="Calibri"/>
                        <a:cs typeface="Calibri"/>
                        <a:sym typeface="Calibri"/>
                      </a:endParaRPr>
                    </a:p>
                  </a:txBody>
                  <a:tcPr marL="91425" marR="91425" marT="91425" marB="91425">
                    <a:solidFill>
                      <a:srgbClr val="C2E7FF"/>
                    </a:solidFill>
                  </a:tcPr>
                </a:tc>
                <a:tc>
                  <a:txBody>
                    <a:bodyPr/>
                    <a:lstStyle/>
                    <a:p>
                      <a:pPr marL="0" lvl="0" indent="0" algn="ctr" rtl="0">
                        <a:spcBef>
                          <a:spcPts val="0"/>
                        </a:spcBef>
                        <a:spcAft>
                          <a:spcPts val="0"/>
                        </a:spcAft>
                        <a:buNone/>
                      </a:pPr>
                      <a:r>
                        <a:rPr lang="en-GB" sz="1200" b="1">
                          <a:latin typeface="Calibri"/>
                          <a:ea typeface="Calibri"/>
                          <a:cs typeface="Calibri"/>
                          <a:sym typeface="Calibri"/>
                        </a:rPr>
                        <a:t>Legal</a:t>
                      </a:r>
                      <a:endParaRPr sz="1200" b="1">
                        <a:latin typeface="Calibri"/>
                        <a:ea typeface="Calibri"/>
                        <a:cs typeface="Calibri"/>
                        <a:sym typeface="Calibri"/>
                      </a:endParaRPr>
                    </a:p>
                  </a:txBody>
                  <a:tcPr marL="91425" marR="91425" marT="91425" marB="91425">
                    <a:solidFill>
                      <a:srgbClr val="C2E7FF"/>
                    </a:solidFill>
                  </a:tcPr>
                </a:tc>
                <a:extLst>
                  <a:ext uri="{0D108BD9-81ED-4DB2-BD59-A6C34878D82A}">
                    <a16:rowId xmlns:a16="http://schemas.microsoft.com/office/drawing/2014/main" val="10000"/>
                  </a:ext>
                </a:extLst>
              </a:tr>
              <a:tr h="2774925">
                <a:tc>
                  <a:txBody>
                    <a:bodyPr/>
                    <a:lstStyle/>
                    <a:p>
                      <a:pPr marL="0" lvl="0" indent="0" algn="l" rtl="0">
                        <a:spcBef>
                          <a:spcPts val="0"/>
                        </a:spcBef>
                        <a:spcAft>
                          <a:spcPts val="0"/>
                        </a:spcAft>
                        <a:buNone/>
                      </a:pPr>
                      <a:r>
                        <a:rPr lang="en-GB" sz="1200">
                          <a:latin typeface="Calibri"/>
                          <a:ea typeface="Calibri"/>
                          <a:cs typeface="Calibri"/>
                          <a:sym typeface="Calibri"/>
                        </a:rPr>
                        <a:t>Limited freedom viewed as authoritarian control, increasing tension with companies and innovators.</a:t>
                      </a:r>
                      <a:endParaRPr sz="1200">
                        <a:latin typeface="Calibri"/>
                        <a:ea typeface="Calibri"/>
                        <a:cs typeface="Calibri"/>
                        <a:sym typeface="Calibri"/>
                      </a:endParaRPr>
                    </a:p>
                    <a:p>
                      <a:pPr marL="0" lvl="0" indent="0" algn="l" rtl="0">
                        <a:spcBef>
                          <a:spcPts val="0"/>
                        </a:spcBef>
                        <a:spcAft>
                          <a:spcPts val="0"/>
                        </a:spcAft>
                        <a:buNone/>
                      </a:pP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Risk of falling behind global powers that are invested in AI and reduced influence in global tech policy.</a:t>
                      </a:r>
                      <a:endParaRPr sz="12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GB" sz="1200">
                          <a:latin typeface="Calibri"/>
                          <a:ea typeface="Calibri"/>
                          <a:cs typeface="Calibri"/>
                          <a:sym typeface="Calibri"/>
                        </a:rPr>
                        <a:t>Great risk for finance and marketing causing loss of competitiveness.</a:t>
                      </a:r>
                      <a:endParaRPr sz="1200">
                        <a:latin typeface="Calibri"/>
                        <a:ea typeface="Calibri"/>
                        <a:cs typeface="Calibri"/>
                        <a:sym typeface="Calibri"/>
                      </a:endParaRPr>
                    </a:p>
                    <a:p>
                      <a:pPr marL="0" lvl="0" indent="0" algn="l" rtl="0">
                        <a:spcBef>
                          <a:spcPts val="0"/>
                        </a:spcBef>
                        <a:spcAft>
                          <a:spcPts val="0"/>
                        </a:spcAft>
                        <a:buNone/>
                      </a:pP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Increased foreign reliance and decline in AI related job creation with reduced foreign investment.</a:t>
                      </a:r>
                      <a:endParaRPr sz="12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GB" sz="1200">
                          <a:latin typeface="Calibri"/>
                          <a:ea typeface="Calibri"/>
                          <a:cs typeface="Calibri"/>
                          <a:sym typeface="Calibri"/>
                        </a:rPr>
                        <a:t>Immediate public backlash and may cause tech divide.</a:t>
                      </a:r>
                      <a:endParaRPr sz="1200">
                        <a:latin typeface="Calibri"/>
                        <a:ea typeface="Calibri"/>
                        <a:cs typeface="Calibri"/>
                        <a:sym typeface="Calibri"/>
                      </a:endParaRPr>
                    </a:p>
                    <a:p>
                      <a:pPr marL="0" lvl="0" indent="0" algn="l" rtl="0">
                        <a:spcBef>
                          <a:spcPts val="0"/>
                        </a:spcBef>
                        <a:spcAft>
                          <a:spcPts val="0"/>
                        </a:spcAft>
                        <a:buNone/>
                      </a:pP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Reduced access to helpful tools.</a:t>
                      </a:r>
                      <a:endParaRPr sz="1200">
                        <a:latin typeface="Calibri"/>
                        <a:ea typeface="Calibri"/>
                        <a:cs typeface="Calibri"/>
                        <a:sym typeface="Calibri"/>
                      </a:endParaRPr>
                    </a:p>
                    <a:p>
                      <a:pPr marL="0" lvl="0" indent="0" algn="l" rtl="0">
                        <a:spcBef>
                          <a:spcPts val="0"/>
                        </a:spcBef>
                        <a:spcAft>
                          <a:spcPts val="0"/>
                        </a:spcAft>
                        <a:buNone/>
                      </a:pP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Risk of AI development move under illegal or unregulated means.</a:t>
                      </a:r>
                      <a:endParaRPr sz="12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GB" sz="1200">
                          <a:latin typeface="Calibri"/>
                          <a:ea typeface="Calibri"/>
                          <a:cs typeface="Calibri"/>
                          <a:sym typeface="Calibri"/>
                        </a:rPr>
                        <a:t>Stagnant innovation especially under automation, creative tools, research and development.</a:t>
                      </a:r>
                      <a:endParaRPr sz="1200">
                        <a:latin typeface="Calibri"/>
                        <a:ea typeface="Calibri"/>
                        <a:cs typeface="Calibri"/>
                        <a:sym typeface="Calibri"/>
                      </a:endParaRPr>
                    </a:p>
                    <a:p>
                      <a:pPr marL="0" lvl="0" indent="0" algn="l" rtl="0">
                        <a:spcBef>
                          <a:spcPts val="0"/>
                        </a:spcBef>
                        <a:spcAft>
                          <a:spcPts val="0"/>
                        </a:spcAft>
                        <a:buNone/>
                      </a:pP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Hindered development of adaptation and ethical alignment forcing tech talent or giants to migrate.</a:t>
                      </a:r>
                      <a:endParaRPr sz="12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GB" sz="1200">
                          <a:latin typeface="Calibri"/>
                          <a:ea typeface="Calibri"/>
                          <a:cs typeface="Calibri"/>
                          <a:sym typeface="Calibri"/>
                        </a:rPr>
                        <a:t>Missed opportunities under machine learning.</a:t>
                      </a:r>
                      <a:endParaRPr sz="1200">
                        <a:latin typeface="Calibri"/>
                        <a:ea typeface="Calibri"/>
                        <a:cs typeface="Calibri"/>
                        <a:sym typeface="Calibri"/>
                      </a:endParaRPr>
                    </a:p>
                    <a:p>
                      <a:pPr marL="0" lvl="0" indent="0" algn="l" rtl="0">
                        <a:spcBef>
                          <a:spcPts val="0"/>
                        </a:spcBef>
                        <a:spcAft>
                          <a:spcPts val="0"/>
                        </a:spcAft>
                        <a:buNone/>
                      </a:pP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Reduced advances in environmental monitoring, research, and sustainable or optimised climate actions.</a:t>
                      </a:r>
                      <a:endParaRPr sz="1200">
                        <a:latin typeface="Calibri"/>
                        <a:ea typeface="Calibri"/>
                        <a:cs typeface="Calibri"/>
                        <a:sym typeface="Calibri"/>
                      </a:endParaRPr>
                    </a:p>
                  </a:txBody>
                  <a:tcPr marL="91425" marR="91425" marT="91425" marB="91425"/>
                </a:tc>
                <a:tc>
                  <a:txBody>
                    <a:bodyPr/>
                    <a:lstStyle/>
                    <a:p>
                      <a:pPr marL="0" lvl="0" indent="0" algn="l" rtl="0">
                        <a:spcBef>
                          <a:spcPts val="0"/>
                        </a:spcBef>
                        <a:spcAft>
                          <a:spcPts val="0"/>
                        </a:spcAft>
                        <a:buNone/>
                      </a:pPr>
                      <a:r>
                        <a:rPr lang="en-GB" sz="1200">
                          <a:latin typeface="Calibri"/>
                          <a:ea typeface="Calibri"/>
                          <a:cs typeface="Calibri"/>
                          <a:sym typeface="Calibri"/>
                        </a:rPr>
                        <a:t>Rise of unregulated use and oversight.</a:t>
                      </a:r>
                      <a:endParaRPr sz="1200">
                        <a:latin typeface="Calibri"/>
                        <a:ea typeface="Calibri"/>
                        <a:cs typeface="Calibri"/>
                        <a:sym typeface="Calibri"/>
                      </a:endParaRPr>
                    </a:p>
                    <a:p>
                      <a:pPr marL="0" lvl="0" indent="0" algn="l" rtl="0">
                        <a:spcBef>
                          <a:spcPts val="0"/>
                        </a:spcBef>
                        <a:spcAft>
                          <a:spcPts val="0"/>
                        </a:spcAft>
                        <a:buNone/>
                      </a:pPr>
                      <a:endParaRPr sz="1200">
                        <a:latin typeface="Calibri"/>
                        <a:ea typeface="Calibri"/>
                        <a:cs typeface="Calibri"/>
                        <a:sym typeface="Calibri"/>
                      </a:endParaRPr>
                    </a:p>
                    <a:p>
                      <a:pPr marL="0" lvl="0" indent="0" algn="l" rtl="0">
                        <a:spcBef>
                          <a:spcPts val="0"/>
                        </a:spcBef>
                        <a:spcAft>
                          <a:spcPts val="0"/>
                        </a:spcAft>
                        <a:buNone/>
                      </a:pPr>
                      <a:r>
                        <a:rPr lang="en-GB" sz="1200">
                          <a:latin typeface="Calibri"/>
                          <a:ea typeface="Calibri"/>
                          <a:cs typeface="Calibri"/>
                          <a:sym typeface="Calibri"/>
                        </a:rPr>
                        <a:t>Difficulty in regulation, enforcement, and censorship challenges.</a:t>
                      </a:r>
                      <a:endParaRPr sz="1200">
                        <a:latin typeface="Calibri"/>
                        <a:ea typeface="Calibri"/>
                        <a:cs typeface="Calibri"/>
                        <a:sym typeface="Calibri"/>
                      </a:endParaRPr>
                    </a:p>
                  </a:txBody>
                  <a:tcPr marL="91425" marR="91425" marT="91425" marB="91425"/>
                </a:tc>
                <a:extLst>
                  <a:ext uri="{0D108BD9-81ED-4DB2-BD59-A6C34878D82A}">
                    <a16:rowId xmlns:a16="http://schemas.microsoft.com/office/drawing/2014/main" val="10001"/>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9"/>
          <p:cNvSpPr txBox="1">
            <a:spLocks noGrp="1"/>
          </p:cNvSpPr>
          <p:nvPr>
            <p:ph type="title"/>
          </p:nvPr>
        </p:nvSpPr>
        <p:spPr>
          <a:xfrm>
            <a:off x="1771200" y="302300"/>
            <a:ext cx="5601600" cy="6039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Summarisation Of Key Information</a:t>
            </a:r>
            <a:endParaRPr/>
          </a:p>
        </p:txBody>
      </p:sp>
      <p:sp>
        <p:nvSpPr>
          <p:cNvPr id="253" name="Google Shape;253;p29"/>
          <p:cNvSpPr txBox="1"/>
          <p:nvPr/>
        </p:nvSpPr>
        <p:spPr>
          <a:xfrm>
            <a:off x="346350" y="1085825"/>
            <a:ext cx="5067300" cy="35172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chemeClr val="dk2"/>
              </a:buClr>
              <a:buSzPts val="1300"/>
              <a:buFont typeface="Calibri"/>
              <a:buChar char="●"/>
            </a:pPr>
            <a:r>
              <a:rPr lang="en-GB" dirty="0">
                <a:latin typeface="Calibri"/>
                <a:ea typeface="Calibri"/>
                <a:cs typeface="Calibri"/>
                <a:sym typeface="Calibri"/>
              </a:rPr>
              <a:t>In Australia, generative AI must follow fair dealing and copyright laws to minimise infringement and legal risk for users and developers.</a:t>
            </a:r>
            <a:endParaRPr dirty="0">
              <a:latin typeface="Calibri"/>
              <a:ea typeface="Calibri"/>
              <a:cs typeface="Calibri"/>
              <a:sym typeface="Calibri"/>
            </a:endParaRPr>
          </a:p>
          <a:p>
            <a:pPr marL="457200" lvl="0" indent="-317500" algn="l" rtl="0">
              <a:lnSpc>
                <a:spcPct val="115000"/>
              </a:lnSpc>
              <a:spcBef>
                <a:spcPts val="0"/>
              </a:spcBef>
              <a:spcAft>
                <a:spcPts val="0"/>
              </a:spcAft>
              <a:buClr>
                <a:srgbClr val="000000"/>
              </a:buClr>
              <a:buSzPts val="1400"/>
              <a:buFont typeface="Calibri"/>
              <a:buChar char="●"/>
            </a:pPr>
            <a:r>
              <a:rPr lang="en-GB" dirty="0">
                <a:latin typeface="Calibri"/>
                <a:ea typeface="Calibri"/>
                <a:cs typeface="Calibri"/>
                <a:sym typeface="Calibri"/>
              </a:rPr>
              <a:t>Organisations must create industry-specific codes to guide ethical generative AI use.</a:t>
            </a:r>
            <a:endParaRPr dirty="0">
              <a:latin typeface="Calibri"/>
              <a:ea typeface="Calibri"/>
              <a:cs typeface="Calibri"/>
              <a:sym typeface="Calibri"/>
            </a:endParaRPr>
          </a:p>
          <a:p>
            <a:pPr marL="457200" lvl="0" indent="-317500" algn="l" rtl="0">
              <a:lnSpc>
                <a:spcPct val="115000"/>
              </a:lnSpc>
              <a:spcBef>
                <a:spcPts val="0"/>
              </a:spcBef>
              <a:spcAft>
                <a:spcPts val="0"/>
              </a:spcAft>
              <a:buClr>
                <a:srgbClr val="000000"/>
              </a:buClr>
              <a:buSzPts val="1400"/>
              <a:buFont typeface="Calibri"/>
              <a:buChar char="●"/>
            </a:pPr>
            <a:r>
              <a:rPr lang="en-GB" dirty="0">
                <a:latin typeface="Calibri"/>
                <a:ea typeface="Calibri"/>
                <a:cs typeface="Calibri"/>
                <a:sym typeface="Calibri"/>
              </a:rPr>
              <a:t>Existing frameworks like the ACS and ITPA codes guide ethical organisational conduct for past, current, and emerging technologies, including generative AI in ICT.</a:t>
            </a:r>
          </a:p>
          <a:p>
            <a:pPr marL="457200" indent="-317500">
              <a:lnSpc>
                <a:spcPct val="115000"/>
              </a:lnSpc>
              <a:buSzPts val="1400"/>
              <a:buFont typeface="Calibri"/>
              <a:buChar char="●"/>
            </a:pPr>
            <a:r>
              <a:rPr lang="en-US" dirty="0">
                <a:latin typeface="Calibri"/>
                <a:ea typeface="Calibri"/>
                <a:cs typeface="Calibri"/>
                <a:sym typeface="Calibri"/>
              </a:rPr>
              <a:t>Australia’s 8 AI ethics principles help organisations achieve safer, fairer, and more reliable AI use through reducing harm and upholding ethics.</a:t>
            </a:r>
            <a:endParaRPr dirty="0">
              <a:latin typeface="Calibri"/>
              <a:ea typeface="Calibri"/>
              <a:cs typeface="Calibri"/>
              <a:sym typeface="Calibri"/>
            </a:endParaRPr>
          </a:p>
          <a:p>
            <a:pPr marL="457200" lvl="0" indent="-317500" algn="l" rtl="0">
              <a:lnSpc>
                <a:spcPct val="115000"/>
              </a:lnSpc>
              <a:spcBef>
                <a:spcPts val="0"/>
              </a:spcBef>
              <a:spcAft>
                <a:spcPts val="0"/>
              </a:spcAft>
              <a:buClr>
                <a:srgbClr val="000000"/>
              </a:buClr>
              <a:buSzPts val="1400"/>
              <a:buFont typeface="Calibri"/>
              <a:buChar char="●"/>
            </a:pPr>
            <a:r>
              <a:rPr lang="en-GB" dirty="0">
                <a:latin typeface="Calibri"/>
                <a:ea typeface="Calibri"/>
                <a:cs typeface="Calibri"/>
                <a:sym typeface="Calibri"/>
              </a:rPr>
              <a:t>The 8 ethical practices guide responsible AI use.</a:t>
            </a:r>
            <a:endParaRPr dirty="0">
              <a:latin typeface="Calibri"/>
              <a:ea typeface="Calibri"/>
              <a:cs typeface="Calibri"/>
              <a:sym typeface="Calibri"/>
            </a:endParaRPr>
          </a:p>
          <a:p>
            <a:pPr marL="457200" lvl="0" indent="-317500" algn="l" rtl="0">
              <a:lnSpc>
                <a:spcPct val="115000"/>
              </a:lnSpc>
              <a:spcBef>
                <a:spcPts val="0"/>
              </a:spcBef>
              <a:spcAft>
                <a:spcPts val="0"/>
              </a:spcAft>
              <a:buClr>
                <a:srgbClr val="000000"/>
              </a:buClr>
              <a:buSzPts val="1400"/>
              <a:buFont typeface="Calibri"/>
              <a:buChar char="●"/>
            </a:pPr>
            <a:r>
              <a:rPr lang="en-GB" dirty="0">
                <a:latin typeface="Calibri"/>
                <a:ea typeface="Calibri"/>
                <a:cs typeface="Calibri"/>
                <a:sym typeface="Calibri"/>
              </a:rPr>
              <a:t>The 8 prohibited practices help prevent AI misuse.</a:t>
            </a:r>
            <a:endParaRPr dirty="0">
              <a:latin typeface="Calibri"/>
              <a:ea typeface="Calibri"/>
              <a:cs typeface="Calibri"/>
              <a:sym typeface="Calibri"/>
            </a:endParaRPr>
          </a:p>
        </p:txBody>
      </p:sp>
      <p:pic>
        <p:nvPicPr>
          <p:cNvPr id="254" name="Google Shape;254;p29"/>
          <p:cNvPicPr preferRelativeResize="0"/>
          <p:nvPr/>
        </p:nvPicPr>
        <p:blipFill>
          <a:blip r:embed="rId3">
            <a:alphaModFix/>
          </a:blip>
          <a:stretch>
            <a:fillRect/>
          </a:stretch>
        </p:blipFill>
        <p:spPr>
          <a:xfrm>
            <a:off x="5765200" y="1297038"/>
            <a:ext cx="2800375" cy="28003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0"/>
          <p:cNvSpPr txBox="1">
            <a:spLocks noGrp="1"/>
          </p:cNvSpPr>
          <p:nvPr>
            <p:ph type="title"/>
          </p:nvPr>
        </p:nvSpPr>
        <p:spPr>
          <a:xfrm>
            <a:off x="394650" y="451725"/>
            <a:ext cx="8354700" cy="65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What Should Organisations Do With Generative AI?</a:t>
            </a:r>
            <a:endParaRPr/>
          </a:p>
        </p:txBody>
      </p:sp>
      <p:sp>
        <p:nvSpPr>
          <p:cNvPr id="260" name="Google Shape;260;p30"/>
          <p:cNvSpPr txBox="1">
            <a:spLocks noGrp="1"/>
          </p:cNvSpPr>
          <p:nvPr>
            <p:ph type="body" idx="1"/>
          </p:nvPr>
        </p:nvSpPr>
        <p:spPr>
          <a:xfrm>
            <a:off x="478450" y="1501425"/>
            <a:ext cx="4374600" cy="2835900"/>
          </a:xfrm>
          <a:prstGeom prst="rect">
            <a:avLst/>
          </a:prstGeom>
        </p:spPr>
        <p:txBody>
          <a:bodyPr spcFirstLastPara="1" wrap="square" lIns="91425" tIns="91425" rIns="91425" bIns="91425" anchor="t" anchorCtr="0">
            <a:noAutofit/>
          </a:bodyPr>
          <a:lstStyle/>
          <a:p>
            <a:pPr marL="457200" lvl="0" indent="-317500" algn="l" rtl="0">
              <a:lnSpc>
                <a:spcPct val="95000"/>
              </a:lnSpc>
              <a:spcBef>
                <a:spcPts val="0"/>
              </a:spcBef>
              <a:spcAft>
                <a:spcPts val="0"/>
              </a:spcAft>
              <a:buClr>
                <a:srgbClr val="000000"/>
              </a:buClr>
              <a:buSzPts val="1400"/>
              <a:buChar char="●"/>
            </a:pPr>
            <a:r>
              <a:rPr lang="en-GB" sz="1400">
                <a:solidFill>
                  <a:srgbClr val="000000"/>
                </a:solidFill>
              </a:rPr>
              <a:t>Generative AI must not have authority over humans for major decisions because it lacks human judgment and empathy.</a:t>
            </a:r>
            <a:endParaRPr sz="1400">
              <a:solidFill>
                <a:srgbClr val="000000"/>
              </a:solidFill>
            </a:endParaRPr>
          </a:p>
          <a:p>
            <a:pPr marL="914400" lvl="1" indent="-317500" algn="l" rtl="0">
              <a:lnSpc>
                <a:spcPct val="95000"/>
              </a:lnSpc>
              <a:spcBef>
                <a:spcPts val="0"/>
              </a:spcBef>
              <a:spcAft>
                <a:spcPts val="0"/>
              </a:spcAft>
              <a:buClr>
                <a:srgbClr val="000000"/>
              </a:buClr>
              <a:buSzPts val="1400"/>
              <a:buChar char="○"/>
            </a:pPr>
            <a:r>
              <a:rPr lang="en-GB" sz="1400">
                <a:solidFill>
                  <a:srgbClr val="000000"/>
                </a:solidFill>
              </a:rPr>
              <a:t>Example; AI sentencing in criminal justice risks bias and unfairness without human oversight</a:t>
            </a:r>
            <a:endParaRPr sz="1400">
              <a:solidFill>
                <a:srgbClr val="000000"/>
              </a:solidFill>
            </a:endParaRPr>
          </a:p>
          <a:p>
            <a:pPr marL="457200" lvl="0" indent="-317500" algn="l" rtl="0">
              <a:lnSpc>
                <a:spcPct val="95000"/>
              </a:lnSpc>
              <a:spcBef>
                <a:spcPts val="0"/>
              </a:spcBef>
              <a:spcAft>
                <a:spcPts val="0"/>
              </a:spcAft>
              <a:buClr>
                <a:srgbClr val="000000"/>
              </a:buClr>
              <a:buSzPts val="1400"/>
              <a:buChar char="●"/>
            </a:pPr>
            <a:r>
              <a:rPr lang="en-GB" sz="1400">
                <a:solidFill>
                  <a:srgbClr val="000000"/>
                </a:solidFill>
              </a:rPr>
              <a:t>Organisations must implement customised generative AI frameworks to ensure ethical treatment of end-users.</a:t>
            </a:r>
            <a:endParaRPr sz="1400">
              <a:solidFill>
                <a:srgbClr val="000000"/>
              </a:solidFill>
            </a:endParaRPr>
          </a:p>
          <a:p>
            <a:pPr marL="457200" lvl="0" indent="-317500" algn="l" rtl="0">
              <a:lnSpc>
                <a:spcPct val="95000"/>
              </a:lnSpc>
              <a:spcBef>
                <a:spcPts val="0"/>
              </a:spcBef>
              <a:spcAft>
                <a:spcPts val="0"/>
              </a:spcAft>
              <a:buClr>
                <a:srgbClr val="000000"/>
              </a:buClr>
              <a:buSzPts val="1400"/>
              <a:buChar char="●"/>
            </a:pPr>
            <a:r>
              <a:rPr lang="en-GB" sz="1400">
                <a:solidFill>
                  <a:srgbClr val="000000"/>
                </a:solidFill>
              </a:rPr>
              <a:t>This technological shift is inevitable for many organisations and must be ethically and legally adapted in a way that ensures appropriate use and intent.</a:t>
            </a:r>
            <a:endParaRPr sz="1400">
              <a:solidFill>
                <a:srgbClr val="000000"/>
              </a:solidFill>
            </a:endParaRPr>
          </a:p>
        </p:txBody>
      </p:sp>
      <p:pic>
        <p:nvPicPr>
          <p:cNvPr id="261" name="Google Shape;261;p30"/>
          <p:cNvPicPr preferRelativeResize="0"/>
          <p:nvPr/>
        </p:nvPicPr>
        <p:blipFill>
          <a:blip r:embed="rId3">
            <a:alphaModFix/>
          </a:blip>
          <a:stretch>
            <a:fillRect/>
          </a:stretch>
        </p:blipFill>
        <p:spPr>
          <a:xfrm>
            <a:off x="5003800" y="1888626"/>
            <a:ext cx="3681250" cy="2061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31"/>
          <p:cNvSpPr txBox="1">
            <a:spLocks noGrp="1"/>
          </p:cNvSpPr>
          <p:nvPr>
            <p:ph type="title"/>
          </p:nvPr>
        </p:nvSpPr>
        <p:spPr>
          <a:xfrm>
            <a:off x="3180750" y="465025"/>
            <a:ext cx="2782500" cy="681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Reference List</a:t>
            </a:r>
            <a:endParaRPr/>
          </a:p>
        </p:txBody>
      </p:sp>
      <p:sp>
        <p:nvSpPr>
          <p:cNvPr id="267" name="Google Shape;267;p31"/>
          <p:cNvSpPr txBox="1">
            <a:spLocks noGrp="1"/>
          </p:cNvSpPr>
          <p:nvPr>
            <p:ph type="body" idx="1"/>
          </p:nvPr>
        </p:nvSpPr>
        <p:spPr>
          <a:xfrm>
            <a:off x="662700" y="1472375"/>
            <a:ext cx="7818600" cy="2783700"/>
          </a:xfrm>
          <a:prstGeom prst="rect">
            <a:avLst/>
          </a:prstGeom>
        </p:spPr>
        <p:txBody>
          <a:bodyPr spcFirstLastPara="1" wrap="square" lIns="91425" tIns="91425" rIns="91425" bIns="91425" anchor="t" anchorCtr="0">
            <a:noAutofit/>
          </a:bodyPr>
          <a:lstStyle/>
          <a:p>
            <a:pPr marL="457200" lvl="0" indent="-292100" algn="l" rtl="0">
              <a:lnSpc>
                <a:spcPct val="150000"/>
              </a:lnSpc>
              <a:spcBef>
                <a:spcPts val="0"/>
              </a:spcBef>
              <a:spcAft>
                <a:spcPts val="0"/>
              </a:spcAft>
              <a:buClr>
                <a:srgbClr val="000000"/>
              </a:buClr>
              <a:buSzPts val="1000"/>
              <a:buChar char="●"/>
            </a:pPr>
            <a:r>
              <a:rPr lang="en-GB" sz="1000">
                <a:solidFill>
                  <a:srgbClr val="000000"/>
                </a:solidFill>
              </a:rPr>
              <a:t>AI, Data &amp; Analytics Network 2022, Inside Mayo Clinic’s AI Factory | AI, Data &amp; Analytics Network, AI, Data &amp; Analytics Network, viewed 16 May 2025, &lt;https://www.aidataanalytics.network/data-science-ai/articles/inside-mayo-clinics-ai-factory&gt;.</a:t>
            </a:r>
            <a:endParaRPr sz="1000">
              <a:solidFill>
                <a:srgbClr val="000000"/>
              </a:solidFill>
            </a:endParaRPr>
          </a:p>
          <a:p>
            <a:pPr marL="457200" lvl="0" indent="-292100" algn="l" rtl="0">
              <a:lnSpc>
                <a:spcPct val="150000"/>
              </a:lnSpc>
              <a:spcBef>
                <a:spcPts val="0"/>
              </a:spcBef>
              <a:spcAft>
                <a:spcPts val="0"/>
              </a:spcAft>
              <a:buClr>
                <a:srgbClr val="000000"/>
              </a:buClr>
              <a:buSzPts val="1000"/>
              <a:buChar char="●"/>
            </a:pPr>
            <a:r>
              <a:rPr lang="en-GB" sz="1000">
                <a:solidFill>
                  <a:srgbClr val="000000"/>
                </a:solidFill>
              </a:rPr>
              <a:t>Alyve 2024, Alyve’s List of Generative AI Adoption in Business Case Studies, Alyve, viewed 16 May 2025, &lt;</a:t>
            </a:r>
            <a:r>
              <a:rPr lang="en-GB" sz="1000">
                <a:solidFill>
                  <a:srgbClr val="000000"/>
                </a:solidFill>
                <a:uFill>
                  <a:noFill/>
                </a:uFill>
                <a:hlinkClick r:id="rId3">
                  <a:extLst>
                    <a:ext uri="{A12FA001-AC4F-418D-AE19-62706E023703}">
                      <ahyp:hlinkClr xmlns:ahyp="http://schemas.microsoft.com/office/drawing/2018/hyperlinkcolor" val="tx"/>
                    </a:ext>
                  </a:extLst>
                </a:hlinkClick>
              </a:rPr>
              <a:t>https://www.alyve.com.au/case-studies-of-generative-ai-adoption-in-business</a:t>
            </a:r>
            <a:r>
              <a:rPr lang="en-GB" sz="1000">
                <a:solidFill>
                  <a:srgbClr val="000000"/>
                </a:solidFill>
              </a:rPr>
              <a:t>&gt;.</a:t>
            </a:r>
            <a:endParaRPr sz="1000">
              <a:solidFill>
                <a:srgbClr val="000000"/>
              </a:solidFill>
            </a:endParaRPr>
          </a:p>
          <a:p>
            <a:pPr marL="457200" lvl="0" indent="-292100" algn="l" rtl="0">
              <a:lnSpc>
                <a:spcPct val="150000"/>
              </a:lnSpc>
              <a:spcBef>
                <a:spcPts val="0"/>
              </a:spcBef>
              <a:spcAft>
                <a:spcPts val="0"/>
              </a:spcAft>
              <a:buClr>
                <a:srgbClr val="000000"/>
              </a:buClr>
              <a:buSzPts val="1000"/>
              <a:buChar char="●"/>
            </a:pPr>
            <a:r>
              <a:rPr lang="en-GB" sz="1000">
                <a:solidFill>
                  <a:srgbClr val="000000"/>
                </a:solidFill>
              </a:rPr>
              <a:t>Australian Computer Society 2014, ACS Code of Professional Conduct Professional Standards Board Australian Computer Society, 4 April, pp. 1–8.</a:t>
            </a:r>
            <a:endParaRPr sz="1000">
              <a:solidFill>
                <a:srgbClr val="000000"/>
              </a:solidFill>
            </a:endParaRPr>
          </a:p>
          <a:p>
            <a:pPr marL="457200" lvl="0" indent="-292100" algn="l" rtl="0">
              <a:lnSpc>
                <a:spcPct val="150000"/>
              </a:lnSpc>
              <a:spcBef>
                <a:spcPts val="0"/>
              </a:spcBef>
              <a:spcAft>
                <a:spcPts val="0"/>
              </a:spcAft>
              <a:buClr>
                <a:srgbClr val="000000"/>
              </a:buClr>
              <a:buSzPts val="1000"/>
              <a:buChar char="●"/>
            </a:pPr>
            <a:r>
              <a:rPr lang="en-GB" sz="1000">
                <a:solidFill>
                  <a:srgbClr val="000000"/>
                </a:solidFill>
              </a:rPr>
              <a:t>Australian Government Department of Industry, Science and Resources 2024, Australia’s AI Ethics Principles, </a:t>
            </a:r>
            <a:r>
              <a:rPr lang="en-GB" sz="1000">
                <a:solidFill>
                  <a:srgbClr val="000000"/>
                </a:solidFill>
                <a:uFill>
                  <a:noFill/>
                </a:uFill>
                <a:hlinkClick r:id="rId4">
                  <a:extLst>
                    <a:ext uri="{A12FA001-AC4F-418D-AE19-62706E023703}">
                      <ahyp:hlinkClr xmlns:ahyp="http://schemas.microsoft.com/office/drawing/2018/hyperlinkcolor" val="tx"/>
                    </a:ext>
                  </a:extLst>
                </a:hlinkClick>
              </a:rPr>
              <a:t>Industry.gov.au</a:t>
            </a:r>
            <a:r>
              <a:rPr lang="en-GB" sz="1000">
                <a:solidFill>
                  <a:srgbClr val="000000"/>
                </a:solidFill>
              </a:rPr>
              <a:t>.</a:t>
            </a:r>
            <a:endParaRPr sz="1000">
              <a:solidFill>
                <a:srgbClr val="000000"/>
              </a:solidFill>
            </a:endParaRPr>
          </a:p>
          <a:p>
            <a:pPr marL="457200" lvl="0" indent="-292100" algn="l" rtl="0">
              <a:lnSpc>
                <a:spcPct val="150000"/>
              </a:lnSpc>
              <a:spcBef>
                <a:spcPts val="0"/>
              </a:spcBef>
              <a:spcAft>
                <a:spcPts val="0"/>
              </a:spcAft>
              <a:buClr>
                <a:srgbClr val="000000"/>
              </a:buClr>
              <a:buSzPts val="1000"/>
              <a:buChar char="●"/>
            </a:pPr>
            <a:r>
              <a:rPr lang="en-GB" sz="1000">
                <a:solidFill>
                  <a:srgbClr val="000000"/>
                </a:solidFill>
              </a:rPr>
              <a:t>Butler, M. (2025) ‘OpenAI hit with copyright lawsuit by digital media giant Ziff Davis’, Courthouse News Service, 25 April. Available at: https://www.courthousenews.com/openai-hit-with-copyright-lawsuit-by-digital-media-giant-ziff-davis/ (Accessed: 23 May 2025).</a:t>
            </a:r>
            <a:endParaRPr sz="1000">
              <a:solidFill>
                <a:srgbClr val="000000"/>
              </a:solidFill>
            </a:endParaRPr>
          </a:p>
          <a:p>
            <a:pPr marL="457200" lvl="0" indent="-292100" algn="l" rtl="0">
              <a:lnSpc>
                <a:spcPct val="150000"/>
              </a:lnSpc>
              <a:spcBef>
                <a:spcPts val="0"/>
              </a:spcBef>
              <a:spcAft>
                <a:spcPts val="0"/>
              </a:spcAft>
              <a:buClr>
                <a:srgbClr val="000000"/>
              </a:buClr>
              <a:buSzPts val="1000"/>
              <a:buChar char="●"/>
            </a:pPr>
            <a:r>
              <a:rPr lang="en-GB" sz="1000">
                <a:solidFill>
                  <a:srgbClr val="000000"/>
                </a:solidFill>
              </a:rPr>
              <a:t>Hickman, K 2025, Cerence AI Files Copyright Infringement Suit Against Microsoft and Nuance | Cerence AI, Cerence AI, viewed 23 May 2025, &lt;https://www.cerence.com/news-releases/news-release-details/cerence-ai-files-copyright-infringement-suit-against-microsoft&gt;.</a:t>
            </a:r>
            <a:endParaRPr sz="100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4"/>
          <p:cNvSpPr txBox="1">
            <a:spLocks noGrp="1"/>
          </p:cNvSpPr>
          <p:nvPr>
            <p:ph type="title"/>
          </p:nvPr>
        </p:nvSpPr>
        <p:spPr>
          <a:xfrm>
            <a:off x="819150" y="510050"/>
            <a:ext cx="7505700" cy="6525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t>What is Generative AI and How is it Trained?</a:t>
            </a:r>
            <a:endParaRPr/>
          </a:p>
        </p:txBody>
      </p:sp>
      <p:sp>
        <p:nvSpPr>
          <p:cNvPr id="135" name="Google Shape;135;p14"/>
          <p:cNvSpPr txBox="1">
            <a:spLocks noGrp="1"/>
          </p:cNvSpPr>
          <p:nvPr>
            <p:ph type="body" idx="1"/>
          </p:nvPr>
        </p:nvSpPr>
        <p:spPr>
          <a:xfrm>
            <a:off x="819150" y="1419038"/>
            <a:ext cx="4508700" cy="3204000"/>
          </a:xfrm>
          <a:prstGeom prst="rect">
            <a:avLst/>
          </a:prstGeom>
        </p:spPr>
        <p:txBody>
          <a:bodyPr spcFirstLastPara="1" wrap="square" lIns="91425" tIns="91425" rIns="91425" bIns="91425" anchor="t" anchorCtr="0">
            <a:noAutofit/>
          </a:bodyPr>
          <a:lstStyle/>
          <a:p>
            <a:pPr marL="285750" indent="-285750"/>
            <a:r>
              <a:rPr lang="en-GB" sz="1400" dirty="0">
                <a:solidFill>
                  <a:srgbClr val="000000"/>
                </a:solidFill>
              </a:rPr>
              <a:t>Generative Artificial Intelligence or GEN AI has a variety of applications. </a:t>
            </a:r>
          </a:p>
          <a:p>
            <a:pPr marL="285750" indent="-285750"/>
            <a:r>
              <a:rPr lang="en-GB" sz="1400" dirty="0">
                <a:solidFill>
                  <a:srgbClr val="000000"/>
                </a:solidFill>
              </a:rPr>
              <a:t>A common example that everyone knows exists is the use of generative AI for the generation of digital visualisations like photos and video.</a:t>
            </a:r>
          </a:p>
          <a:p>
            <a:pPr marL="285750" indent="-285750"/>
            <a:r>
              <a:rPr lang="en-GB" sz="1400" dirty="0">
                <a:solidFill>
                  <a:srgbClr val="000000"/>
                </a:solidFill>
              </a:rPr>
              <a:t>The image here was created with Dall-e using the prompt “How would you display yourself to an audience”.</a:t>
            </a:r>
          </a:p>
          <a:p>
            <a:pPr marL="285750" indent="-285750"/>
            <a:r>
              <a:rPr lang="en-GB" sz="1400" dirty="0">
                <a:solidFill>
                  <a:srgbClr val="000000"/>
                </a:solidFill>
              </a:rPr>
              <a:t>Different versions of GEN AI are called models. Models focus on different  aspect of creation with different skill sets. </a:t>
            </a:r>
          </a:p>
          <a:p>
            <a:pPr marL="285750" indent="-285750"/>
            <a:endParaRPr sz="1400" dirty="0">
              <a:solidFill>
                <a:srgbClr val="000000"/>
              </a:solidFill>
            </a:endParaRPr>
          </a:p>
        </p:txBody>
      </p:sp>
      <p:pic>
        <p:nvPicPr>
          <p:cNvPr id="136" name="Google Shape;136;p14" title="DALL·E 2025-05-04 14.19.43 - A futuristic digital humanoid figure representing artificial intelligence, sitting at a high-tech desk surrounded by glowing holographic screens. The .jpg"/>
          <p:cNvPicPr preferRelativeResize="0"/>
          <p:nvPr/>
        </p:nvPicPr>
        <p:blipFill>
          <a:blip r:embed="rId3">
            <a:alphaModFix/>
          </a:blip>
          <a:stretch>
            <a:fillRect/>
          </a:stretch>
        </p:blipFill>
        <p:spPr>
          <a:xfrm>
            <a:off x="5489475" y="1603350"/>
            <a:ext cx="2835374" cy="283537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2"/>
          <p:cNvSpPr txBox="1">
            <a:spLocks noGrp="1"/>
          </p:cNvSpPr>
          <p:nvPr>
            <p:ph type="title"/>
          </p:nvPr>
        </p:nvSpPr>
        <p:spPr>
          <a:xfrm>
            <a:off x="3088350" y="432400"/>
            <a:ext cx="2967300" cy="724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Reference List</a:t>
            </a:r>
            <a:endParaRPr/>
          </a:p>
        </p:txBody>
      </p:sp>
      <p:sp>
        <p:nvSpPr>
          <p:cNvPr id="273" name="Google Shape;273;p32"/>
          <p:cNvSpPr txBox="1">
            <a:spLocks noGrp="1"/>
          </p:cNvSpPr>
          <p:nvPr>
            <p:ph type="body" idx="1"/>
          </p:nvPr>
        </p:nvSpPr>
        <p:spPr>
          <a:xfrm>
            <a:off x="819150" y="1156900"/>
            <a:ext cx="7505700" cy="3508500"/>
          </a:xfrm>
          <a:prstGeom prst="rect">
            <a:avLst/>
          </a:prstGeom>
        </p:spPr>
        <p:txBody>
          <a:bodyPr spcFirstLastPara="1" wrap="square" lIns="91425" tIns="91425" rIns="91425" bIns="91425" anchor="t" anchorCtr="0">
            <a:noAutofit/>
          </a:bodyPr>
          <a:lstStyle/>
          <a:p>
            <a:pPr marL="457200" lvl="0" indent="-292100" algn="l" rtl="0">
              <a:lnSpc>
                <a:spcPct val="150000"/>
              </a:lnSpc>
              <a:spcBef>
                <a:spcPts val="0"/>
              </a:spcBef>
              <a:spcAft>
                <a:spcPts val="0"/>
              </a:spcAft>
              <a:buClr>
                <a:srgbClr val="000000"/>
              </a:buClr>
              <a:buSzPts val="1000"/>
              <a:buChar char="●"/>
            </a:pPr>
            <a:r>
              <a:rPr lang="en-GB" sz="1000" dirty="0">
                <a:solidFill>
                  <a:srgbClr val="000000"/>
                </a:solidFill>
              </a:rPr>
              <a:t>ITPA 2018, Code of Ethics | Australia |, Information Technology Professionals Association, viewed 21 May 2025, &lt;</a:t>
            </a:r>
            <a:r>
              <a:rPr lang="en-GB" sz="1000" dirty="0">
                <a:solidFill>
                  <a:srgbClr val="000000"/>
                </a:solidFill>
                <a:uFill>
                  <a:noFill/>
                </a:uFill>
                <a:hlinkClick r:id="rId3">
                  <a:extLst>
                    <a:ext uri="{A12FA001-AC4F-418D-AE19-62706E023703}">
                      <ahyp:hlinkClr xmlns:ahyp="http://schemas.microsoft.com/office/drawing/2018/hyperlinkcolor" val="tx"/>
                    </a:ext>
                  </a:extLst>
                </a:hlinkClick>
              </a:rPr>
              <a:t>https://www.itpa.org.au/code-of-ethics/</a:t>
            </a:r>
            <a:r>
              <a:rPr lang="en-GB" sz="1000" dirty="0">
                <a:solidFill>
                  <a:srgbClr val="000000"/>
                </a:solidFill>
              </a:rPr>
              <a:t>&gt;.</a:t>
            </a:r>
            <a:endParaRPr sz="1000" dirty="0">
              <a:solidFill>
                <a:srgbClr val="000000"/>
              </a:solidFill>
            </a:endParaRPr>
          </a:p>
          <a:p>
            <a:pPr marL="457200" lvl="0" indent="-292100" algn="l" rtl="0">
              <a:lnSpc>
                <a:spcPct val="150000"/>
              </a:lnSpc>
              <a:spcBef>
                <a:spcPts val="0"/>
              </a:spcBef>
              <a:spcAft>
                <a:spcPts val="0"/>
              </a:spcAft>
              <a:buClr>
                <a:srgbClr val="000000"/>
              </a:buClr>
              <a:buSzPts val="1000"/>
              <a:buChar char="●"/>
            </a:pPr>
            <a:r>
              <a:rPr lang="en-GB" sz="1000" dirty="0">
                <a:solidFill>
                  <a:srgbClr val="000000"/>
                </a:solidFill>
                <a:latin typeface="Arial"/>
                <a:ea typeface="Arial"/>
                <a:cs typeface="Arial"/>
                <a:sym typeface="Arial"/>
              </a:rPr>
              <a:t>Levy, A 2025, Meta Seeks ‘Fair Use’ Ruling in Authors’ AI Copyright Lawsuit, Bloomberg Law, viewed 23 May 2025, &lt;https://news.bloomberglaw.com/ip-law/meta-seeks-fair-use-ruling-in-authors-ai-copyright-lawsuit&gt;.</a:t>
            </a:r>
            <a:endParaRPr sz="1000" dirty="0">
              <a:solidFill>
                <a:srgbClr val="000000"/>
              </a:solidFill>
            </a:endParaRPr>
          </a:p>
          <a:p>
            <a:pPr marL="457200" lvl="0" indent="-292100" algn="l" rtl="0">
              <a:lnSpc>
                <a:spcPct val="150000"/>
              </a:lnSpc>
              <a:spcBef>
                <a:spcPts val="0"/>
              </a:spcBef>
              <a:spcAft>
                <a:spcPts val="0"/>
              </a:spcAft>
              <a:buClr>
                <a:srgbClr val="000000"/>
              </a:buClr>
              <a:buSzPts val="1000"/>
              <a:buChar char="●"/>
            </a:pPr>
            <a:r>
              <a:rPr lang="en-GB" sz="1000" dirty="0">
                <a:solidFill>
                  <a:srgbClr val="000000"/>
                </a:solidFill>
              </a:rPr>
              <a:t>McKinsey &amp; Company 2025, Empowering telecom employees with personalized AI-powered training and coaching tools, McKinsey &amp; Company, viewed 16 May 2025, &lt;https://www.mckinsey.com/industries/technology-media-and-telecommunications/how-we-help-clients/empowering-telecom-employees-with-personalized-ai-powered-training-and-coaching-tools&gt;.</a:t>
            </a:r>
            <a:endParaRPr sz="1000" dirty="0">
              <a:solidFill>
                <a:srgbClr val="000000"/>
              </a:solidFill>
            </a:endParaRPr>
          </a:p>
          <a:p>
            <a:pPr marL="457200" lvl="0" indent="-292100" algn="l" rtl="0">
              <a:lnSpc>
                <a:spcPct val="150000"/>
              </a:lnSpc>
              <a:spcBef>
                <a:spcPts val="0"/>
              </a:spcBef>
              <a:spcAft>
                <a:spcPts val="0"/>
              </a:spcAft>
              <a:buClr>
                <a:srgbClr val="000000"/>
              </a:buClr>
              <a:buSzPts val="1000"/>
              <a:buChar char="●"/>
            </a:pPr>
            <a:r>
              <a:rPr lang="en-GB" sz="1000" dirty="0">
                <a:solidFill>
                  <a:srgbClr val="000000"/>
                </a:solidFill>
              </a:rPr>
              <a:t>Nelu, C 2024, Exploitation of Generative AI by Terrorist Groups, International Centre for Counter-Terrorism - ICCT, viewed 16 May 2025, &lt;</a:t>
            </a:r>
            <a:r>
              <a:rPr lang="en-GB" sz="1000" dirty="0">
                <a:solidFill>
                  <a:srgbClr val="000000"/>
                </a:solidFill>
                <a:uFill>
                  <a:noFill/>
                </a:uFill>
                <a:hlinkClick r:id="rId4">
                  <a:extLst>
                    <a:ext uri="{A12FA001-AC4F-418D-AE19-62706E023703}">
                      <ahyp:hlinkClr xmlns:ahyp="http://schemas.microsoft.com/office/drawing/2018/hyperlinkcolor" val="tx"/>
                    </a:ext>
                  </a:extLst>
                </a:hlinkClick>
              </a:rPr>
              <a:t>https://icct.nl/publication/exploitation-generative-ai-terrorist-groups</a:t>
            </a:r>
            <a:r>
              <a:rPr lang="en-GB" sz="1000" dirty="0">
                <a:solidFill>
                  <a:srgbClr val="000000"/>
                </a:solidFill>
              </a:rPr>
              <a:t>&gt;.</a:t>
            </a:r>
            <a:endParaRPr sz="1000" dirty="0">
              <a:solidFill>
                <a:srgbClr val="000000"/>
              </a:solidFill>
            </a:endParaRPr>
          </a:p>
          <a:p>
            <a:pPr marL="457200" lvl="0" indent="-292100" algn="l" rtl="0">
              <a:lnSpc>
                <a:spcPct val="150000"/>
              </a:lnSpc>
              <a:spcBef>
                <a:spcPts val="0"/>
              </a:spcBef>
              <a:spcAft>
                <a:spcPts val="0"/>
              </a:spcAft>
              <a:buClr>
                <a:srgbClr val="000000"/>
              </a:buClr>
              <a:buSzPts val="1000"/>
              <a:buChar char="●"/>
            </a:pPr>
            <a:r>
              <a:rPr lang="en-GB" sz="1000" dirty="0" err="1">
                <a:solidFill>
                  <a:srgbClr val="000000"/>
                </a:solidFill>
              </a:rPr>
              <a:t>Olavsrud</a:t>
            </a:r>
            <a:r>
              <a:rPr lang="en-GB" sz="1000" dirty="0">
                <a:solidFill>
                  <a:srgbClr val="000000"/>
                </a:solidFill>
              </a:rPr>
              <a:t>, T 2022, 12 famous AI disasters, CIO, viewed 16 May 2025, &lt;</a:t>
            </a:r>
            <a:r>
              <a:rPr lang="en-GB" sz="1000" dirty="0">
                <a:solidFill>
                  <a:srgbClr val="000000"/>
                </a:solidFill>
                <a:uFill>
                  <a:noFill/>
                </a:uFill>
                <a:hlinkClick r:id="rId5">
                  <a:extLst>
                    <a:ext uri="{A12FA001-AC4F-418D-AE19-62706E023703}">
                      <ahyp:hlinkClr xmlns:ahyp="http://schemas.microsoft.com/office/drawing/2018/hyperlinkcolor" val="tx"/>
                    </a:ext>
                  </a:extLst>
                </a:hlinkClick>
              </a:rPr>
              <a:t>https://www.cio.com/article/190888/5-famous-analytics-and-ai-disasters.html</a:t>
            </a:r>
            <a:r>
              <a:rPr lang="en-GB" sz="1000" dirty="0">
                <a:solidFill>
                  <a:srgbClr val="000000"/>
                </a:solidFill>
              </a:rPr>
              <a:t>&gt;.</a:t>
            </a:r>
            <a:endParaRPr sz="1000" dirty="0">
              <a:solidFill>
                <a:srgbClr val="000000"/>
              </a:solidFill>
            </a:endParaRPr>
          </a:p>
          <a:p>
            <a:pPr marL="457200" lvl="0" indent="-292100" algn="l" rtl="0">
              <a:lnSpc>
                <a:spcPct val="150000"/>
              </a:lnSpc>
              <a:spcBef>
                <a:spcPts val="0"/>
              </a:spcBef>
              <a:spcAft>
                <a:spcPts val="0"/>
              </a:spcAft>
              <a:buClr>
                <a:srgbClr val="000000"/>
              </a:buClr>
              <a:buSzPts val="1000"/>
              <a:buChar char="●"/>
            </a:pPr>
            <a:r>
              <a:rPr lang="en-GB" sz="1000" dirty="0">
                <a:solidFill>
                  <a:srgbClr val="000000"/>
                </a:solidFill>
              </a:rPr>
              <a:t>The University of Melbourne 2025, Fair dealing, Copyright, viewed 22 May 2025, &lt;</a:t>
            </a:r>
            <a:r>
              <a:rPr lang="en-GB" sz="1000" dirty="0">
                <a:solidFill>
                  <a:srgbClr val="000000"/>
                </a:solidFill>
                <a:uFill>
                  <a:noFill/>
                </a:uFill>
                <a:hlinkClick r:id="rId6">
                  <a:extLst>
                    <a:ext uri="{A12FA001-AC4F-418D-AE19-62706E023703}">
                      <ahyp:hlinkClr xmlns:ahyp="http://schemas.microsoft.com/office/drawing/2018/hyperlinkcolor" val="tx"/>
                    </a:ext>
                  </a:extLst>
                </a:hlinkClick>
              </a:rPr>
              <a:t>https://copyright.unimelb.edu.au/shared/using-copyright-material/fair-dealing?utm_source=chatgpt.com</a:t>
            </a:r>
            <a:r>
              <a:rPr lang="en-GB" sz="1000" dirty="0">
                <a:solidFill>
                  <a:srgbClr val="000000"/>
                </a:solidFill>
              </a:rPr>
              <a:t>&gt;.</a:t>
            </a:r>
            <a:endParaRPr sz="1000" dirty="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5"/>
          <p:cNvSpPr txBox="1">
            <a:spLocks noGrp="1"/>
          </p:cNvSpPr>
          <p:nvPr>
            <p:ph type="title"/>
          </p:nvPr>
        </p:nvSpPr>
        <p:spPr>
          <a:xfrm>
            <a:off x="2460300" y="265750"/>
            <a:ext cx="4223400" cy="654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Popular Gen AI Models</a:t>
            </a:r>
            <a:endParaRPr/>
          </a:p>
        </p:txBody>
      </p:sp>
      <p:graphicFrame>
        <p:nvGraphicFramePr>
          <p:cNvPr id="142" name="Google Shape;142;p15"/>
          <p:cNvGraphicFramePr/>
          <p:nvPr/>
        </p:nvGraphicFramePr>
        <p:xfrm>
          <a:off x="952500" y="1169600"/>
          <a:ext cx="7239000" cy="3687930"/>
        </p:xfrm>
        <a:graphic>
          <a:graphicData uri="http://schemas.openxmlformats.org/drawingml/2006/table">
            <a:tbl>
              <a:tblPr>
                <a:noFill/>
                <a:tableStyleId>{6B9BF51E-D2C7-4322-A881-20101A421E8B}</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ctr" rtl="0">
                        <a:spcBef>
                          <a:spcPts val="0"/>
                        </a:spcBef>
                        <a:spcAft>
                          <a:spcPts val="0"/>
                        </a:spcAft>
                        <a:buNone/>
                      </a:pPr>
                      <a:r>
                        <a:rPr lang="en-GB" b="1"/>
                        <a:t>Generative Material Type</a:t>
                      </a:r>
                      <a:endParaRPr b="1"/>
                    </a:p>
                  </a:txBody>
                  <a:tcPr marL="91425" marR="91425" marT="91425" marB="91425"/>
                </a:tc>
                <a:tc>
                  <a:txBody>
                    <a:bodyPr/>
                    <a:lstStyle/>
                    <a:p>
                      <a:pPr marL="0" lvl="0" indent="0" algn="ctr" rtl="0">
                        <a:spcBef>
                          <a:spcPts val="0"/>
                        </a:spcBef>
                        <a:spcAft>
                          <a:spcPts val="0"/>
                        </a:spcAft>
                        <a:buNone/>
                      </a:pPr>
                      <a:r>
                        <a:rPr lang="en-GB" b="1"/>
                        <a:t>LLM Type</a:t>
                      </a:r>
                      <a:endParaRPr b="1"/>
                    </a:p>
                  </a:txBody>
                  <a:tcPr marL="91425" marR="91425" marT="91425" marB="91425"/>
                </a:tc>
                <a:tc>
                  <a:txBody>
                    <a:bodyPr/>
                    <a:lstStyle/>
                    <a:p>
                      <a:pPr marL="0" lvl="0" indent="0" algn="ctr" rtl="0">
                        <a:spcBef>
                          <a:spcPts val="0"/>
                        </a:spcBef>
                        <a:spcAft>
                          <a:spcPts val="0"/>
                        </a:spcAft>
                        <a:buNone/>
                      </a:pPr>
                      <a:r>
                        <a:rPr lang="en-GB" b="1"/>
                        <a:t>Capabilities</a:t>
                      </a:r>
                      <a:endParaRPr b="1"/>
                    </a:p>
                  </a:txBody>
                  <a:tcPr marL="91425" marR="91425" marT="91425" marB="91425"/>
                </a:tc>
                <a:tc>
                  <a:txBody>
                    <a:bodyPr/>
                    <a:lstStyle/>
                    <a:p>
                      <a:pPr marL="0" lvl="0" indent="0" algn="ctr" rtl="0">
                        <a:spcBef>
                          <a:spcPts val="0"/>
                        </a:spcBef>
                        <a:spcAft>
                          <a:spcPts val="0"/>
                        </a:spcAft>
                        <a:buNone/>
                      </a:pPr>
                      <a:r>
                        <a:rPr lang="en-GB" b="1"/>
                        <a:t>Risks</a:t>
                      </a:r>
                      <a:endParaRPr b="1"/>
                    </a:p>
                  </a:txBody>
                  <a:tcPr marL="91425" marR="91425" marT="91425" marB="91425"/>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GB"/>
                        <a:t>Text</a:t>
                      </a:r>
                      <a:endParaRPr/>
                    </a:p>
                  </a:txBody>
                  <a:tcPr marL="91425" marR="91425" marT="91425" marB="91425"/>
                </a:tc>
                <a:tc>
                  <a:txBody>
                    <a:bodyPr/>
                    <a:lstStyle/>
                    <a:p>
                      <a:pPr marL="0" lvl="0" indent="0" algn="ctr" rtl="0">
                        <a:spcBef>
                          <a:spcPts val="0"/>
                        </a:spcBef>
                        <a:spcAft>
                          <a:spcPts val="0"/>
                        </a:spcAft>
                        <a:buNone/>
                      </a:pPr>
                      <a:r>
                        <a:rPr lang="en-GB"/>
                        <a:t>DeepSeek, ChatGPT, Gemini</a:t>
                      </a:r>
                      <a:endParaRPr/>
                    </a:p>
                  </a:txBody>
                  <a:tcPr marL="91425" marR="91425" marT="91425" marB="91425"/>
                </a:tc>
                <a:tc>
                  <a:txBody>
                    <a:bodyPr/>
                    <a:lstStyle/>
                    <a:p>
                      <a:pPr marL="0" lvl="0" indent="0" algn="ctr" rtl="0">
                        <a:spcBef>
                          <a:spcPts val="0"/>
                        </a:spcBef>
                        <a:spcAft>
                          <a:spcPts val="0"/>
                        </a:spcAft>
                        <a:buNone/>
                      </a:pPr>
                      <a:r>
                        <a:rPr lang="en-GB"/>
                        <a:t>Extensive text generation </a:t>
                      </a:r>
                      <a:endParaRPr/>
                    </a:p>
                  </a:txBody>
                  <a:tcPr marL="91425" marR="91425" marT="91425" marB="91425"/>
                </a:tc>
                <a:tc>
                  <a:txBody>
                    <a:bodyPr/>
                    <a:lstStyle/>
                    <a:p>
                      <a:pPr marL="0" lvl="0" indent="0" algn="ctr" rtl="0">
                        <a:spcBef>
                          <a:spcPts val="0"/>
                        </a:spcBef>
                        <a:spcAft>
                          <a:spcPts val="0"/>
                        </a:spcAft>
                        <a:buNone/>
                      </a:pPr>
                      <a:r>
                        <a:rPr lang="en-GB"/>
                        <a:t>Produces fabricated ‘facts’</a:t>
                      </a:r>
                      <a:endParaRPr b="1"/>
                    </a:p>
                  </a:txBody>
                  <a:tcPr marL="91425" marR="91425" marT="91425" marB="91425"/>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GB"/>
                        <a:t>Video</a:t>
                      </a:r>
                      <a:endParaRPr/>
                    </a:p>
                  </a:txBody>
                  <a:tcPr marL="91425" marR="91425" marT="91425" marB="91425"/>
                </a:tc>
                <a:tc>
                  <a:txBody>
                    <a:bodyPr/>
                    <a:lstStyle/>
                    <a:p>
                      <a:pPr marL="0" lvl="0" indent="0" algn="ctr" rtl="0">
                        <a:spcBef>
                          <a:spcPts val="0"/>
                        </a:spcBef>
                        <a:spcAft>
                          <a:spcPts val="0"/>
                        </a:spcAft>
                        <a:buNone/>
                      </a:pPr>
                      <a:r>
                        <a:rPr lang="en-GB"/>
                        <a:t>Sora, Pika</a:t>
                      </a:r>
                      <a:endParaRPr/>
                    </a:p>
                  </a:txBody>
                  <a:tcPr marL="91425" marR="91425" marT="91425" marB="91425"/>
                </a:tc>
                <a:tc>
                  <a:txBody>
                    <a:bodyPr/>
                    <a:lstStyle/>
                    <a:p>
                      <a:pPr marL="0" lvl="0" indent="0" algn="ctr" rtl="0">
                        <a:spcBef>
                          <a:spcPts val="0"/>
                        </a:spcBef>
                        <a:spcAft>
                          <a:spcPts val="0"/>
                        </a:spcAft>
                        <a:buNone/>
                      </a:pPr>
                      <a:r>
                        <a:rPr lang="en-GB"/>
                        <a:t>Storyboards to short films</a:t>
                      </a:r>
                      <a:endParaRPr/>
                    </a:p>
                    <a:p>
                      <a:pPr marL="0" lvl="0" indent="0" algn="ctr" rtl="0">
                        <a:spcBef>
                          <a:spcPts val="0"/>
                        </a:spcBef>
                        <a:spcAft>
                          <a:spcPts val="0"/>
                        </a:spcAft>
                        <a:buNone/>
                      </a:pPr>
                      <a:endParaRPr/>
                    </a:p>
                  </a:txBody>
                  <a:tcPr marL="91425" marR="91425" marT="91425" marB="91425"/>
                </a:tc>
                <a:tc>
                  <a:txBody>
                    <a:bodyPr/>
                    <a:lstStyle/>
                    <a:p>
                      <a:pPr marL="0" lvl="0" indent="0" algn="ctr" rtl="0">
                        <a:spcBef>
                          <a:spcPts val="0"/>
                        </a:spcBef>
                        <a:spcAft>
                          <a:spcPts val="0"/>
                        </a:spcAft>
                        <a:buNone/>
                      </a:pPr>
                      <a:r>
                        <a:rPr lang="en-GB"/>
                        <a:t>Deepfake generation erodes trust</a:t>
                      </a:r>
                      <a:endParaRPr b="1"/>
                    </a:p>
                  </a:txBody>
                  <a:tcPr marL="91425" marR="91425" marT="91425" marB="91425"/>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GB"/>
                        <a:t>Images</a:t>
                      </a:r>
                      <a:endParaRPr/>
                    </a:p>
                  </a:txBody>
                  <a:tcPr marL="91425" marR="91425" marT="91425" marB="91425"/>
                </a:tc>
                <a:tc>
                  <a:txBody>
                    <a:bodyPr/>
                    <a:lstStyle/>
                    <a:p>
                      <a:pPr marL="0" lvl="0" indent="0" algn="ctr" rtl="0">
                        <a:spcBef>
                          <a:spcPts val="0"/>
                        </a:spcBef>
                        <a:spcAft>
                          <a:spcPts val="0"/>
                        </a:spcAft>
                        <a:buNone/>
                      </a:pPr>
                      <a:r>
                        <a:rPr lang="en-GB"/>
                        <a:t>DALL·E, Midjourney, Stable Diffusion</a:t>
                      </a:r>
                      <a:endParaRPr/>
                    </a:p>
                  </a:txBody>
                  <a:tcPr marL="91425" marR="91425" marT="91425" marB="91425"/>
                </a:tc>
                <a:tc>
                  <a:txBody>
                    <a:bodyPr/>
                    <a:lstStyle/>
                    <a:p>
                      <a:pPr marL="0" lvl="0" indent="0" algn="ctr" rtl="0">
                        <a:spcBef>
                          <a:spcPts val="0"/>
                        </a:spcBef>
                        <a:spcAft>
                          <a:spcPts val="0"/>
                        </a:spcAft>
                        <a:buNone/>
                      </a:pPr>
                      <a:r>
                        <a:rPr lang="en-GB"/>
                        <a:t>Variety of image styles</a:t>
                      </a:r>
                      <a:endParaRPr/>
                    </a:p>
                  </a:txBody>
                  <a:tcPr marL="91425" marR="91425" marT="91425" marB="91425"/>
                </a:tc>
                <a:tc>
                  <a:txBody>
                    <a:bodyPr/>
                    <a:lstStyle/>
                    <a:p>
                      <a:pPr marL="0" lvl="0" indent="0" algn="ctr" rtl="0">
                        <a:spcBef>
                          <a:spcPts val="0"/>
                        </a:spcBef>
                        <a:spcAft>
                          <a:spcPts val="0"/>
                        </a:spcAft>
                        <a:buNone/>
                      </a:pPr>
                      <a:r>
                        <a:rPr lang="en-GB"/>
                        <a:t>Copyright isn’t adequately followed</a:t>
                      </a:r>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GB"/>
                        <a:t>Speech</a:t>
                      </a:r>
                      <a:endParaRPr/>
                    </a:p>
                  </a:txBody>
                  <a:tcPr marL="91425" marR="91425" marT="91425" marB="91425"/>
                </a:tc>
                <a:tc>
                  <a:txBody>
                    <a:bodyPr/>
                    <a:lstStyle/>
                    <a:p>
                      <a:pPr marL="0" lvl="0" indent="0" algn="ctr" rtl="0">
                        <a:spcBef>
                          <a:spcPts val="0"/>
                        </a:spcBef>
                        <a:spcAft>
                          <a:spcPts val="0"/>
                        </a:spcAft>
                        <a:buNone/>
                      </a:pPr>
                      <a:r>
                        <a:rPr lang="en-GB"/>
                        <a:t>Resemble AI</a:t>
                      </a:r>
                      <a:endParaRPr/>
                    </a:p>
                  </a:txBody>
                  <a:tcPr marL="91425" marR="91425" marT="91425" marB="91425"/>
                </a:tc>
                <a:tc>
                  <a:txBody>
                    <a:bodyPr/>
                    <a:lstStyle/>
                    <a:p>
                      <a:pPr marL="0" lvl="0" indent="0" algn="ctr" rtl="0">
                        <a:spcBef>
                          <a:spcPts val="0"/>
                        </a:spcBef>
                        <a:spcAft>
                          <a:spcPts val="0"/>
                        </a:spcAft>
                        <a:buNone/>
                      </a:pPr>
                      <a:r>
                        <a:rPr lang="en-GB"/>
                        <a:t>Realistic voices of real/fake people</a:t>
                      </a:r>
                      <a:endParaRPr/>
                    </a:p>
                  </a:txBody>
                  <a:tcPr marL="91425" marR="91425" marT="91425" marB="91425"/>
                </a:tc>
                <a:tc>
                  <a:txBody>
                    <a:bodyPr/>
                    <a:lstStyle/>
                    <a:p>
                      <a:pPr marL="0" lvl="0" indent="0" algn="ctr" rtl="0">
                        <a:spcBef>
                          <a:spcPts val="0"/>
                        </a:spcBef>
                        <a:spcAft>
                          <a:spcPts val="0"/>
                        </a:spcAft>
                        <a:buNone/>
                      </a:pPr>
                      <a:r>
                        <a:rPr lang="en-GB"/>
                        <a:t>Voice impersonations and scams</a:t>
                      </a:r>
                      <a:endParaRPr/>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6"/>
          <p:cNvSpPr txBox="1">
            <a:spLocks noGrp="1"/>
          </p:cNvSpPr>
          <p:nvPr>
            <p:ph type="title"/>
          </p:nvPr>
        </p:nvSpPr>
        <p:spPr>
          <a:xfrm>
            <a:off x="762600" y="289000"/>
            <a:ext cx="7618800" cy="665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a:t>Case Study 1: Positive Generative AI Use</a:t>
            </a:r>
            <a:endParaRPr/>
          </a:p>
        </p:txBody>
      </p:sp>
      <p:sp>
        <p:nvSpPr>
          <p:cNvPr id="148" name="Google Shape;148;p16"/>
          <p:cNvSpPr txBox="1">
            <a:spLocks noGrp="1"/>
          </p:cNvSpPr>
          <p:nvPr>
            <p:ph type="body" idx="1"/>
          </p:nvPr>
        </p:nvSpPr>
        <p:spPr>
          <a:xfrm>
            <a:off x="452000" y="1205800"/>
            <a:ext cx="5341800" cy="34095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sz="1600" b="1">
                <a:solidFill>
                  <a:srgbClr val="000000"/>
                </a:solidFill>
              </a:rPr>
              <a:t>Mayo Clinic (Alyve 2024)</a:t>
            </a:r>
            <a:endParaRPr sz="1600" b="1">
              <a:solidFill>
                <a:srgbClr val="000000"/>
              </a:solidFill>
            </a:endParaRPr>
          </a:p>
          <a:p>
            <a:pPr marL="457200" lvl="0" indent="-317500" algn="l" rtl="0">
              <a:spcBef>
                <a:spcPts val="1200"/>
              </a:spcBef>
              <a:spcAft>
                <a:spcPts val="0"/>
              </a:spcAft>
              <a:buClr>
                <a:srgbClr val="000000"/>
              </a:buClr>
              <a:buSzPts val="1400"/>
              <a:buChar char="●"/>
            </a:pPr>
            <a:r>
              <a:rPr lang="en-GB" sz="1400">
                <a:solidFill>
                  <a:srgbClr val="000000"/>
                </a:solidFill>
              </a:rPr>
              <a:t>Recognised leaders in healthcare AI integration.</a:t>
            </a:r>
            <a:endParaRPr sz="1400">
              <a:solidFill>
                <a:srgbClr val="000000"/>
              </a:solidFill>
            </a:endParaRPr>
          </a:p>
          <a:p>
            <a:pPr marL="457200" lvl="0" indent="-317500" algn="l" rtl="0">
              <a:spcBef>
                <a:spcPts val="0"/>
              </a:spcBef>
              <a:spcAft>
                <a:spcPts val="0"/>
              </a:spcAft>
              <a:buClr>
                <a:srgbClr val="000000"/>
              </a:buClr>
              <a:buSzPts val="1400"/>
              <a:buChar char="●"/>
            </a:pPr>
            <a:r>
              <a:rPr lang="en-GB" sz="1400">
                <a:solidFill>
                  <a:srgbClr val="000000"/>
                </a:solidFill>
              </a:rPr>
              <a:t>Empower clinicians and staff to develop AI-driven care solutions.</a:t>
            </a:r>
            <a:endParaRPr sz="1400">
              <a:solidFill>
                <a:srgbClr val="000000"/>
              </a:solidFill>
            </a:endParaRPr>
          </a:p>
          <a:p>
            <a:pPr marL="457200" lvl="0" indent="-317500" algn="l" rtl="0">
              <a:spcBef>
                <a:spcPts val="0"/>
              </a:spcBef>
              <a:spcAft>
                <a:spcPts val="0"/>
              </a:spcAft>
              <a:buClr>
                <a:srgbClr val="000000"/>
              </a:buClr>
              <a:buSzPts val="1400"/>
              <a:buChar char="●"/>
            </a:pPr>
            <a:r>
              <a:rPr lang="en-GB" sz="1400">
                <a:solidFill>
                  <a:srgbClr val="000000"/>
                </a:solidFill>
              </a:rPr>
              <a:t>Key initiatives include:</a:t>
            </a:r>
            <a:endParaRPr sz="1400">
              <a:solidFill>
                <a:srgbClr val="000000"/>
              </a:solidFill>
            </a:endParaRPr>
          </a:p>
          <a:p>
            <a:pPr marL="914400" lvl="1" indent="-317500" algn="l" rtl="0">
              <a:spcBef>
                <a:spcPts val="0"/>
              </a:spcBef>
              <a:spcAft>
                <a:spcPts val="0"/>
              </a:spcAft>
              <a:buClr>
                <a:srgbClr val="000000"/>
              </a:buClr>
              <a:buSzPts val="1400"/>
              <a:buChar char="○"/>
            </a:pPr>
            <a:r>
              <a:rPr lang="en-GB" sz="1400">
                <a:solidFill>
                  <a:srgbClr val="000000"/>
                </a:solidFill>
              </a:rPr>
              <a:t>AI tools used to drive staff-led innovation.</a:t>
            </a:r>
            <a:endParaRPr sz="1400">
              <a:solidFill>
                <a:srgbClr val="000000"/>
              </a:solidFill>
            </a:endParaRPr>
          </a:p>
          <a:p>
            <a:pPr marL="914400" lvl="1" indent="-317500" algn="l" rtl="0">
              <a:spcBef>
                <a:spcPts val="0"/>
              </a:spcBef>
              <a:spcAft>
                <a:spcPts val="0"/>
              </a:spcAft>
              <a:buClr>
                <a:srgbClr val="000000"/>
              </a:buClr>
              <a:buSzPts val="1400"/>
              <a:buChar char="○"/>
            </a:pPr>
            <a:r>
              <a:rPr lang="en-GB" sz="1400">
                <a:solidFill>
                  <a:srgbClr val="000000"/>
                </a:solidFill>
              </a:rPr>
              <a:t>AI Factory (with Google): Safe and efficient standardised assembly-line platform for small teams to use common sets of software tools and procedures to speed and safeguard healthcare AI application production (AI, Data &amp; Analytics Network 2022).</a:t>
            </a:r>
            <a:endParaRPr sz="1400">
              <a:solidFill>
                <a:srgbClr val="000000"/>
              </a:solidFill>
            </a:endParaRPr>
          </a:p>
          <a:p>
            <a:pPr marL="914400" lvl="1" indent="-317500" algn="l" rtl="0">
              <a:spcBef>
                <a:spcPts val="0"/>
              </a:spcBef>
              <a:spcAft>
                <a:spcPts val="0"/>
              </a:spcAft>
              <a:buClr>
                <a:srgbClr val="000000"/>
              </a:buClr>
              <a:buSzPts val="1400"/>
              <a:buFont typeface="Arial"/>
              <a:buChar char="○"/>
            </a:pPr>
            <a:r>
              <a:rPr lang="en-GB" sz="1400">
                <a:solidFill>
                  <a:srgbClr val="000000"/>
                </a:solidFill>
              </a:rPr>
              <a:t>Strong focus on data stewardship to ensure data quality and readiness.</a:t>
            </a:r>
            <a:endParaRPr sz="1400">
              <a:solidFill>
                <a:srgbClr val="000000"/>
              </a:solidFill>
            </a:endParaRPr>
          </a:p>
        </p:txBody>
      </p:sp>
      <p:pic>
        <p:nvPicPr>
          <p:cNvPr id="149" name="Google Shape;149;p16"/>
          <p:cNvPicPr preferRelativeResize="0"/>
          <p:nvPr/>
        </p:nvPicPr>
        <p:blipFill>
          <a:blip r:embed="rId3">
            <a:alphaModFix/>
          </a:blip>
          <a:stretch>
            <a:fillRect/>
          </a:stretch>
        </p:blipFill>
        <p:spPr>
          <a:xfrm>
            <a:off x="5854425" y="1822750"/>
            <a:ext cx="2968800" cy="2175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7"/>
          <p:cNvSpPr txBox="1">
            <a:spLocks noGrp="1"/>
          </p:cNvSpPr>
          <p:nvPr>
            <p:ph type="title"/>
          </p:nvPr>
        </p:nvSpPr>
        <p:spPr>
          <a:xfrm>
            <a:off x="620550" y="427725"/>
            <a:ext cx="7902900" cy="716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a:t>Case Study 2: Positive Generative AI Use </a:t>
            </a:r>
            <a:endParaRPr/>
          </a:p>
        </p:txBody>
      </p:sp>
      <p:sp>
        <p:nvSpPr>
          <p:cNvPr id="155" name="Google Shape;155;p17"/>
          <p:cNvSpPr txBox="1">
            <a:spLocks noGrp="1"/>
          </p:cNvSpPr>
          <p:nvPr>
            <p:ph type="body" idx="1"/>
          </p:nvPr>
        </p:nvSpPr>
        <p:spPr>
          <a:xfrm>
            <a:off x="363600" y="1366375"/>
            <a:ext cx="4313400" cy="3344700"/>
          </a:xfrm>
          <a:prstGeom prst="rect">
            <a:avLst/>
          </a:prstGeom>
        </p:spPr>
        <p:txBody>
          <a:bodyPr spcFirstLastPara="1" wrap="square" lIns="91425" tIns="91425" rIns="91425" bIns="91425" anchor="t" anchorCtr="0">
            <a:normAutofit fontScale="92500"/>
          </a:bodyPr>
          <a:lstStyle/>
          <a:p>
            <a:pPr marL="0" lvl="0" indent="0" algn="ctr" rtl="0">
              <a:spcBef>
                <a:spcPts val="1200"/>
              </a:spcBef>
              <a:spcAft>
                <a:spcPts val="0"/>
              </a:spcAft>
              <a:buNone/>
            </a:pPr>
            <a:r>
              <a:rPr lang="en-GB" sz="1600" b="1" dirty="0">
                <a:solidFill>
                  <a:srgbClr val="000000"/>
                </a:solidFill>
              </a:rPr>
              <a:t>Deutsche Telekom (McKinsey &amp; Company 2024)</a:t>
            </a:r>
            <a:endParaRPr sz="1600" b="1" dirty="0">
              <a:solidFill>
                <a:srgbClr val="000000"/>
              </a:solidFill>
            </a:endParaRPr>
          </a:p>
          <a:p>
            <a:pPr marL="457200" lvl="0" indent="-317500" algn="l" rtl="0">
              <a:spcBef>
                <a:spcPts val="1200"/>
              </a:spcBef>
              <a:spcAft>
                <a:spcPts val="0"/>
              </a:spcAft>
              <a:buClr>
                <a:srgbClr val="000000"/>
              </a:buClr>
              <a:buSzPts val="1400"/>
              <a:buChar char="●"/>
            </a:pPr>
            <a:r>
              <a:rPr lang="en-GB" sz="1400" dirty="0">
                <a:solidFill>
                  <a:srgbClr val="000000"/>
                </a:solidFill>
              </a:rPr>
              <a:t>Partnered with Mckinsey and QuantumBlack to launch an AI-driven training engine.</a:t>
            </a:r>
            <a:endParaRPr sz="1400" dirty="0">
              <a:solidFill>
                <a:srgbClr val="000000"/>
              </a:solidFill>
            </a:endParaRPr>
          </a:p>
          <a:p>
            <a:pPr marL="457200" lvl="0" indent="-317500" algn="l" rtl="0">
              <a:spcBef>
                <a:spcPts val="0"/>
              </a:spcBef>
              <a:spcAft>
                <a:spcPts val="0"/>
              </a:spcAft>
              <a:buClr>
                <a:srgbClr val="000000"/>
              </a:buClr>
              <a:buSzPts val="1400"/>
              <a:buChar char="●"/>
            </a:pPr>
            <a:r>
              <a:rPr lang="en-GB" sz="1400" dirty="0">
                <a:solidFill>
                  <a:srgbClr val="000000"/>
                </a:solidFill>
              </a:rPr>
              <a:t>Upskilled 8,000 field and call centre agents.</a:t>
            </a:r>
            <a:endParaRPr sz="1400" dirty="0">
              <a:solidFill>
                <a:srgbClr val="000000"/>
              </a:solidFill>
            </a:endParaRPr>
          </a:p>
          <a:p>
            <a:pPr marL="457200" lvl="0" indent="-317500" algn="l" rtl="0">
              <a:spcBef>
                <a:spcPts val="0"/>
              </a:spcBef>
              <a:spcAft>
                <a:spcPts val="0"/>
              </a:spcAft>
              <a:buClr>
                <a:srgbClr val="000000"/>
              </a:buClr>
              <a:buSzPts val="1400"/>
              <a:buChar char="●"/>
            </a:pPr>
            <a:r>
              <a:rPr lang="en-GB" sz="1400" dirty="0">
                <a:solidFill>
                  <a:srgbClr val="000000"/>
                </a:solidFill>
              </a:rPr>
              <a:t>Addressed limitations of one-size-fits-all training models.</a:t>
            </a:r>
            <a:endParaRPr sz="1400" dirty="0">
              <a:solidFill>
                <a:srgbClr val="000000"/>
              </a:solidFill>
            </a:endParaRPr>
          </a:p>
          <a:p>
            <a:pPr marL="457200" lvl="0" indent="-317500" algn="l" rtl="0">
              <a:spcBef>
                <a:spcPts val="0"/>
              </a:spcBef>
              <a:spcAft>
                <a:spcPts val="0"/>
              </a:spcAft>
              <a:buClr>
                <a:srgbClr val="000000"/>
              </a:buClr>
              <a:buSzPts val="1400"/>
              <a:buChar char="●"/>
            </a:pPr>
            <a:r>
              <a:rPr lang="en-GB" sz="1400" dirty="0">
                <a:solidFill>
                  <a:srgbClr val="000000"/>
                </a:solidFill>
              </a:rPr>
              <a:t>Impact from AI integration:</a:t>
            </a:r>
            <a:endParaRPr sz="1400" dirty="0">
              <a:solidFill>
                <a:srgbClr val="000000"/>
              </a:solidFill>
            </a:endParaRPr>
          </a:p>
          <a:p>
            <a:pPr marL="914400" lvl="1" indent="-317500" algn="l" rtl="0">
              <a:spcBef>
                <a:spcPts val="0"/>
              </a:spcBef>
              <a:spcAft>
                <a:spcPts val="0"/>
              </a:spcAft>
              <a:buClr>
                <a:srgbClr val="000000"/>
              </a:buClr>
              <a:buSzPts val="1400"/>
              <a:buChar char="○"/>
            </a:pPr>
            <a:r>
              <a:rPr lang="en-GB" sz="1400" dirty="0">
                <a:solidFill>
                  <a:srgbClr val="000000"/>
                </a:solidFill>
              </a:rPr>
              <a:t>Shifted to personalised, data-driven coaching.</a:t>
            </a:r>
            <a:endParaRPr sz="1400" dirty="0">
              <a:solidFill>
                <a:srgbClr val="000000"/>
              </a:solidFill>
            </a:endParaRPr>
          </a:p>
          <a:p>
            <a:pPr marL="914400" lvl="1" indent="-317500" algn="l" rtl="0">
              <a:spcBef>
                <a:spcPts val="0"/>
              </a:spcBef>
              <a:spcAft>
                <a:spcPts val="0"/>
              </a:spcAft>
              <a:buClr>
                <a:srgbClr val="000000"/>
              </a:buClr>
              <a:buSzPts val="1400"/>
              <a:buChar char="○"/>
            </a:pPr>
            <a:r>
              <a:rPr lang="en-GB" sz="1400" dirty="0">
                <a:solidFill>
                  <a:srgbClr val="000000"/>
                </a:solidFill>
              </a:rPr>
              <a:t>Improved performance visibility and skill tracking.</a:t>
            </a:r>
            <a:endParaRPr sz="1400" dirty="0">
              <a:solidFill>
                <a:srgbClr val="000000"/>
              </a:solidFill>
            </a:endParaRPr>
          </a:p>
          <a:p>
            <a:pPr marL="914400" lvl="1" indent="-317500" algn="l" rtl="0">
              <a:spcBef>
                <a:spcPts val="0"/>
              </a:spcBef>
              <a:spcAft>
                <a:spcPts val="0"/>
              </a:spcAft>
              <a:buClr>
                <a:srgbClr val="000000"/>
              </a:buClr>
              <a:buSzPts val="1400"/>
              <a:buChar char="○"/>
            </a:pPr>
            <a:r>
              <a:rPr lang="en-GB" sz="1400" dirty="0">
                <a:solidFill>
                  <a:srgbClr val="000000"/>
                </a:solidFill>
              </a:rPr>
              <a:t>Enabled targeted training and real-time KPI-based adjustments.</a:t>
            </a:r>
            <a:endParaRPr sz="1400" dirty="0">
              <a:solidFill>
                <a:srgbClr val="000000"/>
              </a:solidFill>
            </a:endParaRPr>
          </a:p>
        </p:txBody>
      </p:sp>
      <p:pic>
        <p:nvPicPr>
          <p:cNvPr id="156" name="Google Shape;156;p17"/>
          <p:cNvPicPr preferRelativeResize="0"/>
          <p:nvPr/>
        </p:nvPicPr>
        <p:blipFill>
          <a:blip r:embed="rId3">
            <a:alphaModFix/>
          </a:blip>
          <a:stretch>
            <a:fillRect/>
          </a:stretch>
        </p:blipFill>
        <p:spPr>
          <a:xfrm>
            <a:off x="5009675" y="1690350"/>
            <a:ext cx="3595652" cy="26967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8"/>
          <p:cNvSpPr txBox="1">
            <a:spLocks noGrp="1"/>
          </p:cNvSpPr>
          <p:nvPr>
            <p:ph type="title"/>
          </p:nvPr>
        </p:nvSpPr>
        <p:spPr>
          <a:xfrm>
            <a:off x="921900" y="412650"/>
            <a:ext cx="7300200" cy="619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t>Case Study 3: Negative Generative AI Use</a:t>
            </a:r>
            <a:endParaRPr/>
          </a:p>
        </p:txBody>
      </p:sp>
      <p:sp>
        <p:nvSpPr>
          <p:cNvPr id="162" name="Google Shape;162;p18"/>
          <p:cNvSpPr txBox="1">
            <a:spLocks noGrp="1"/>
          </p:cNvSpPr>
          <p:nvPr>
            <p:ph type="body" idx="1"/>
          </p:nvPr>
        </p:nvSpPr>
        <p:spPr>
          <a:xfrm>
            <a:off x="651000" y="1398850"/>
            <a:ext cx="3577500" cy="27060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sz="1600" b="1">
                <a:solidFill>
                  <a:srgbClr val="000000"/>
                </a:solidFill>
              </a:rPr>
              <a:t>Terrorist Exploitations of AI (Nelu 2024)</a:t>
            </a:r>
            <a:endParaRPr sz="1600" b="1">
              <a:solidFill>
                <a:srgbClr val="000000"/>
              </a:solidFill>
            </a:endParaRPr>
          </a:p>
          <a:p>
            <a:pPr marL="457200" lvl="0" indent="-317500" algn="l" rtl="0">
              <a:spcBef>
                <a:spcPts val="1200"/>
              </a:spcBef>
              <a:spcAft>
                <a:spcPts val="0"/>
              </a:spcAft>
              <a:buClr>
                <a:srgbClr val="000000"/>
              </a:buClr>
              <a:buSzPts val="1400"/>
              <a:buChar char="●"/>
            </a:pPr>
            <a:r>
              <a:rPr lang="en-GB" sz="1400">
                <a:solidFill>
                  <a:srgbClr val="000000"/>
                </a:solidFill>
              </a:rPr>
              <a:t>Used for recruitment, propaganda, and behaviour manipulation via social media.</a:t>
            </a:r>
            <a:endParaRPr sz="1400">
              <a:solidFill>
                <a:srgbClr val="000000"/>
              </a:solidFill>
            </a:endParaRPr>
          </a:p>
          <a:p>
            <a:pPr marL="457200" lvl="0" indent="-317500" algn="l" rtl="0">
              <a:spcBef>
                <a:spcPts val="0"/>
              </a:spcBef>
              <a:spcAft>
                <a:spcPts val="0"/>
              </a:spcAft>
              <a:buClr>
                <a:srgbClr val="000000"/>
              </a:buClr>
              <a:buSzPts val="1400"/>
              <a:buChar char="●"/>
            </a:pPr>
            <a:r>
              <a:rPr lang="en-GB" sz="1400">
                <a:solidFill>
                  <a:srgbClr val="000000"/>
                </a:solidFill>
              </a:rPr>
              <a:t>Synthetic media (images, video, audio) mimics trusted sources to evoke emotional reactions.</a:t>
            </a:r>
            <a:endParaRPr sz="1400">
              <a:solidFill>
                <a:srgbClr val="000000"/>
              </a:solidFill>
            </a:endParaRPr>
          </a:p>
          <a:p>
            <a:pPr marL="457200" lvl="0" indent="-317500" algn="l" rtl="0">
              <a:spcBef>
                <a:spcPts val="0"/>
              </a:spcBef>
              <a:spcAft>
                <a:spcPts val="0"/>
              </a:spcAft>
              <a:buClr>
                <a:srgbClr val="000000"/>
              </a:buClr>
              <a:buSzPts val="1400"/>
              <a:buChar char="●"/>
            </a:pPr>
            <a:r>
              <a:rPr lang="en-GB" sz="1400">
                <a:solidFill>
                  <a:srgbClr val="000000"/>
                </a:solidFill>
              </a:rPr>
              <a:t>AI chatbots deliver tailored extremist messages aligned to individual beliefs.</a:t>
            </a:r>
            <a:endParaRPr sz="1400">
              <a:solidFill>
                <a:srgbClr val="000000"/>
              </a:solidFill>
            </a:endParaRPr>
          </a:p>
        </p:txBody>
      </p:sp>
      <p:pic>
        <p:nvPicPr>
          <p:cNvPr id="163" name="Google Shape;163;p18"/>
          <p:cNvPicPr preferRelativeResize="0"/>
          <p:nvPr/>
        </p:nvPicPr>
        <p:blipFill>
          <a:blip r:embed="rId3">
            <a:alphaModFix/>
          </a:blip>
          <a:stretch>
            <a:fillRect/>
          </a:stretch>
        </p:blipFill>
        <p:spPr>
          <a:xfrm>
            <a:off x="4572000" y="1606255"/>
            <a:ext cx="4073226" cy="229119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19"/>
          <p:cNvSpPr txBox="1">
            <a:spLocks noGrp="1"/>
          </p:cNvSpPr>
          <p:nvPr>
            <p:ph type="title"/>
          </p:nvPr>
        </p:nvSpPr>
        <p:spPr>
          <a:xfrm>
            <a:off x="670800" y="326075"/>
            <a:ext cx="7802400" cy="6732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a:t>Case Study 4: Negative Generative AI Use</a:t>
            </a:r>
            <a:endParaRPr/>
          </a:p>
        </p:txBody>
      </p:sp>
      <p:sp>
        <p:nvSpPr>
          <p:cNvPr id="169" name="Google Shape;169;p19"/>
          <p:cNvSpPr txBox="1">
            <a:spLocks noGrp="1"/>
          </p:cNvSpPr>
          <p:nvPr>
            <p:ph type="body" idx="1"/>
          </p:nvPr>
        </p:nvSpPr>
        <p:spPr>
          <a:xfrm>
            <a:off x="594600" y="1631800"/>
            <a:ext cx="4841100" cy="2538000"/>
          </a:xfrm>
          <a:prstGeom prst="rect">
            <a:avLst/>
          </a:prstGeom>
        </p:spPr>
        <p:txBody>
          <a:bodyPr spcFirstLastPara="1" wrap="square" lIns="91425" tIns="91425" rIns="91425" bIns="91425" anchor="t" anchorCtr="0">
            <a:normAutofit/>
          </a:bodyPr>
          <a:lstStyle/>
          <a:p>
            <a:pPr marL="0" lvl="0" indent="0" algn="ctr" rtl="0">
              <a:spcBef>
                <a:spcPts val="1200"/>
              </a:spcBef>
              <a:spcAft>
                <a:spcPts val="0"/>
              </a:spcAft>
              <a:buNone/>
            </a:pPr>
            <a:r>
              <a:rPr lang="en-GB" sz="1600" b="1" dirty="0">
                <a:solidFill>
                  <a:srgbClr val="000000"/>
                </a:solidFill>
              </a:rPr>
              <a:t>AI Bias in Recruitment - Amazon Case (</a:t>
            </a:r>
            <a:r>
              <a:rPr lang="en-GB" sz="1600" b="1" dirty="0" err="1">
                <a:solidFill>
                  <a:srgbClr val="000000"/>
                </a:solidFill>
              </a:rPr>
              <a:t>Olavsrud</a:t>
            </a:r>
            <a:r>
              <a:rPr lang="en-GB" sz="1600" b="1" dirty="0">
                <a:solidFill>
                  <a:srgbClr val="000000"/>
                </a:solidFill>
              </a:rPr>
              <a:t> 2022)</a:t>
            </a:r>
            <a:endParaRPr sz="1600" b="1" dirty="0">
              <a:solidFill>
                <a:srgbClr val="000000"/>
              </a:solidFill>
            </a:endParaRPr>
          </a:p>
          <a:p>
            <a:pPr marL="457200" lvl="0" indent="-317500" algn="l" rtl="0">
              <a:spcBef>
                <a:spcPts val="1200"/>
              </a:spcBef>
              <a:spcAft>
                <a:spcPts val="0"/>
              </a:spcAft>
              <a:buClr>
                <a:srgbClr val="000000"/>
              </a:buClr>
              <a:buSzPts val="1400"/>
              <a:buChar char="●"/>
            </a:pPr>
            <a:r>
              <a:rPr lang="en-GB" sz="1400" dirty="0">
                <a:solidFill>
                  <a:srgbClr val="000000"/>
                </a:solidFill>
              </a:rPr>
              <a:t>AI tool scrapped in 2018 due to recruitment bias against women recruits.</a:t>
            </a:r>
            <a:endParaRPr sz="1400" dirty="0">
              <a:solidFill>
                <a:srgbClr val="000000"/>
              </a:solidFill>
            </a:endParaRPr>
          </a:p>
          <a:p>
            <a:pPr marL="457200" lvl="0" indent="-317500" algn="l" rtl="0">
              <a:spcBef>
                <a:spcPts val="0"/>
              </a:spcBef>
              <a:spcAft>
                <a:spcPts val="0"/>
              </a:spcAft>
              <a:buClr>
                <a:srgbClr val="000000"/>
              </a:buClr>
              <a:buSzPts val="1400"/>
              <a:buChar char="●"/>
            </a:pPr>
            <a:r>
              <a:rPr lang="en-GB" sz="1400" dirty="0">
                <a:solidFill>
                  <a:srgbClr val="000000"/>
                </a:solidFill>
              </a:rPr>
              <a:t>Trained on male dominated resumes, penalising terms like “women’s” and downgraded graduates associated with all-women’s college.</a:t>
            </a:r>
            <a:endParaRPr sz="1400" dirty="0">
              <a:solidFill>
                <a:srgbClr val="000000"/>
              </a:solidFill>
            </a:endParaRPr>
          </a:p>
          <a:p>
            <a:pPr marL="457200" lvl="0" indent="-317500" algn="l" rtl="0">
              <a:spcBef>
                <a:spcPts val="0"/>
              </a:spcBef>
              <a:spcAft>
                <a:spcPts val="0"/>
              </a:spcAft>
              <a:buClr>
                <a:srgbClr val="000000"/>
              </a:buClr>
              <a:buSzPts val="1400"/>
              <a:buChar char="●"/>
            </a:pPr>
            <a:r>
              <a:rPr lang="en-GB" sz="1400" dirty="0">
                <a:solidFill>
                  <a:srgbClr val="000000"/>
                </a:solidFill>
              </a:rPr>
              <a:t>Highlights how biased data results with biased AI, meaning ethical training data is critical.</a:t>
            </a:r>
            <a:endParaRPr sz="1400" dirty="0">
              <a:solidFill>
                <a:srgbClr val="000000"/>
              </a:solidFill>
            </a:endParaRPr>
          </a:p>
        </p:txBody>
      </p:sp>
      <p:pic>
        <p:nvPicPr>
          <p:cNvPr id="170" name="Google Shape;170;p19"/>
          <p:cNvPicPr preferRelativeResize="0"/>
          <p:nvPr/>
        </p:nvPicPr>
        <p:blipFill>
          <a:blip r:embed="rId3">
            <a:alphaModFix/>
          </a:blip>
          <a:stretch>
            <a:fillRect/>
          </a:stretch>
        </p:blipFill>
        <p:spPr>
          <a:xfrm>
            <a:off x="5588100" y="1194087"/>
            <a:ext cx="3090426" cy="1738375"/>
          </a:xfrm>
          <a:prstGeom prst="rect">
            <a:avLst/>
          </a:prstGeom>
          <a:noFill/>
          <a:ln>
            <a:noFill/>
          </a:ln>
        </p:spPr>
      </p:pic>
      <p:pic>
        <p:nvPicPr>
          <p:cNvPr id="171" name="Google Shape;171;p19"/>
          <p:cNvPicPr preferRelativeResize="0"/>
          <p:nvPr/>
        </p:nvPicPr>
        <p:blipFill>
          <a:blip r:embed="rId4">
            <a:alphaModFix/>
          </a:blip>
          <a:stretch>
            <a:fillRect/>
          </a:stretch>
        </p:blipFill>
        <p:spPr>
          <a:xfrm>
            <a:off x="5768575" y="3063237"/>
            <a:ext cx="2729458" cy="181963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0"/>
          <p:cNvSpPr txBox="1">
            <a:spLocks noGrp="1"/>
          </p:cNvSpPr>
          <p:nvPr>
            <p:ph type="title"/>
          </p:nvPr>
        </p:nvSpPr>
        <p:spPr>
          <a:xfrm>
            <a:off x="819150" y="429225"/>
            <a:ext cx="7505700" cy="66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What is Fair Use, Fair Dealing, and Copyright?</a:t>
            </a:r>
            <a:endParaRPr/>
          </a:p>
        </p:txBody>
      </p:sp>
      <p:sp>
        <p:nvSpPr>
          <p:cNvPr id="177" name="Google Shape;177;p20"/>
          <p:cNvSpPr txBox="1">
            <a:spLocks noGrp="1"/>
          </p:cNvSpPr>
          <p:nvPr>
            <p:ph type="body" idx="1"/>
          </p:nvPr>
        </p:nvSpPr>
        <p:spPr>
          <a:xfrm>
            <a:off x="371850" y="1116803"/>
            <a:ext cx="5545597" cy="3619341"/>
          </a:xfrm>
          <a:prstGeom prst="rect">
            <a:avLst/>
          </a:prstGeom>
        </p:spPr>
        <p:txBody>
          <a:bodyPr spcFirstLastPara="1" wrap="square" lIns="91425" tIns="91425" rIns="91425" bIns="91425" anchor="t" anchorCtr="0">
            <a:noAutofit/>
          </a:bodyPr>
          <a:lstStyle/>
          <a:p>
            <a:pPr marL="0" lvl="0" indent="0" algn="l" rtl="0">
              <a:spcBef>
                <a:spcPts val="1400"/>
              </a:spcBef>
              <a:spcAft>
                <a:spcPts val="0"/>
              </a:spcAft>
              <a:buNone/>
            </a:pPr>
            <a:r>
              <a:rPr lang="en-GB" sz="1200" b="1" dirty="0">
                <a:solidFill>
                  <a:schemeClr val="tx2">
                    <a:lumMod val="10000"/>
                  </a:schemeClr>
                </a:solidFill>
                <a:latin typeface="Calibri" panose="020F0502020204030204" pitchFamily="34" charset="0"/>
                <a:ea typeface="Calibri" panose="020F0502020204030204" pitchFamily="34" charset="0"/>
                <a:cs typeface="Calibri" panose="020F0502020204030204" pitchFamily="34" charset="0"/>
                <a:sym typeface="Arial"/>
              </a:rPr>
              <a:t>Australia’s definitions: </a:t>
            </a:r>
            <a:endParaRPr sz="1200" b="1" dirty="0">
              <a:solidFill>
                <a:schemeClr val="tx2">
                  <a:lumMod val="10000"/>
                </a:schemeClr>
              </a:solidFill>
              <a:latin typeface="Calibri" panose="020F0502020204030204" pitchFamily="34" charset="0"/>
              <a:ea typeface="Calibri" panose="020F0502020204030204" pitchFamily="34" charset="0"/>
              <a:cs typeface="Calibri" panose="020F0502020204030204" pitchFamily="34" charset="0"/>
              <a:sym typeface="Arial"/>
            </a:endParaRPr>
          </a:p>
          <a:p>
            <a:pPr marL="0" lvl="0" indent="0" algn="l" rtl="0">
              <a:spcBef>
                <a:spcPts val="1200"/>
              </a:spcBef>
              <a:spcAft>
                <a:spcPts val="0"/>
              </a:spcAft>
              <a:buNone/>
            </a:pPr>
            <a:r>
              <a:rPr lang="en-GB" sz="1200" b="1" dirty="0">
                <a:solidFill>
                  <a:schemeClr val="tx2">
                    <a:lumMod val="10000"/>
                  </a:schemeClr>
                </a:solidFill>
                <a:latin typeface="Calibri" panose="020F0502020204030204" pitchFamily="34" charset="0"/>
                <a:ea typeface="Calibri" panose="020F0502020204030204" pitchFamily="34" charset="0"/>
                <a:cs typeface="Calibri" panose="020F0502020204030204" pitchFamily="34" charset="0"/>
                <a:sym typeface="Arial"/>
              </a:rPr>
              <a:t>Fair dealing</a:t>
            </a:r>
            <a:r>
              <a:rPr lang="en-GB" sz="1200" dirty="0">
                <a:solidFill>
                  <a:schemeClr val="tx2">
                    <a:lumMod val="10000"/>
                  </a:schemeClr>
                </a:solidFill>
                <a:latin typeface="Calibri" panose="020F0502020204030204" pitchFamily="34" charset="0"/>
                <a:ea typeface="Calibri" panose="020F0502020204030204" pitchFamily="34" charset="0"/>
                <a:cs typeface="Calibri" panose="020F0502020204030204" pitchFamily="34" charset="0"/>
                <a:sym typeface="Arial"/>
              </a:rPr>
              <a:t> – Australia uses a </a:t>
            </a:r>
            <a:r>
              <a:rPr lang="en-GB" sz="1200" i="1" dirty="0">
                <a:solidFill>
                  <a:schemeClr val="tx2">
                    <a:lumMod val="10000"/>
                  </a:schemeClr>
                </a:solidFill>
                <a:latin typeface="Calibri" panose="020F0502020204030204" pitchFamily="34" charset="0"/>
                <a:ea typeface="Calibri" panose="020F0502020204030204" pitchFamily="34" charset="0"/>
                <a:cs typeface="Calibri" panose="020F0502020204030204" pitchFamily="34" charset="0"/>
                <a:sym typeface="Arial"/>
              </a:rPr>
              <a:t>fair dealing</a:t>
            </a:r>
            <a:r>
              <a:rPr lang="en-GB" sz="1200" dirty="0">
                <a:solidFill>
                  <a:schemeClr val="tx2">
                    <a:lumMod val="10000"/>
                  </a:schemeClr>
                </a:solidFill>
                <a:latin typeface="Calibri" panose="020F0502020204030204" pitchFamily="34" charset="0"/>
                <a:ea typeface="Calibri" panose="020F0502020204030204" pitchFamily="34" charset="0"/>
                <a:cs typeface="Calibri" panose="020F0502020204030204" pitchFamily="34" charset="0"/>
                <a:sym typeface="Arial"/>
              </a:rPr>
              <a:t> regime (not “fair use”). Limited and purpose-specific exceptions in the </a:t>
            </a:r>
            <a:r>
              <a:rPr lang="en-GB" sz="1200" i="1" dirty="0">
                <a:solidFill>
                  <a:schemeClr val="tx2">
                    <a:lumMod val="10000"/>
                  </a:schemeClr>
                </a:solidFill>
                <a:latin typeface="Calibri" panose="020F0502020204030204" pitchFamily="34" charset="0"/>
                <a:ea typeface="Calibri" panose="020F0502020204030204" pitchFamily="34" charset="0"/>
                <a:cs typeface="Calibri" panose="020F0502020204030204" pitchFamily="34" charset="0"/>
                <a:sym typeface="Arial"/>
              </a:rPr>
              <a:t>Copyright Act 1968 (Cth)</a:t>
            </a:r>
            <a:r>
              <a:rPr lang="en-GB" sz="1200" dirty="0">
                <a:solidFill>
                  <a:schemeClr val="tx2">
                    <a:lumMod val="10000"/>
                  </a:schemeClr>
                </a:solidFill>
                <a:latin typeface="Calibri" panose="020F0502020204030204" pitchFamily="34" charset="0"/>
                <a:ea typeface="Calibri" panose="020F0502020204030204" pitchFamily="34" charset="0"/>
                <a:cs typeface="Calibri" panose="020F0502020204030204" pitchFamily="34" charset="0"/>
                <a:sym typeface="Arial"/>
              </a:rPr>
              <a:t> allow unlicensed use of a work for research or study (s 40), criticism or review (s 41), parody or satire (s 41A), news reporting (s 42), professional legal advice (s 43) and quotation/other minor cases (s 113E). Whether the dealing is “fair” is judged on factors such as purpose and character, nature of the work, amount taken, market impact and the availability of the work at a normal price (The University of Melbourne 2025).</a:t>
            </a:r>
            <a:endParaRPr sz="1200" u="sng" dirty="0">
              <a:solidFill>
                <a:schemeClr val="tx2">
                  <a:lumMod val="10000"/>
                </a:schemeClr>
              </a:solidFill>
              <a:latin typeface="Calibri" panose="020F0502020204030204" pitchFamily="34" charset="0"/>
              <a:ea typeface="Calibri" panose="020F0502020204030204" pitchFamily="34" charset="0"/>
              <a:cs typeface="Calibri" panose="020F0502020204030204" pitchFamily="34" charset="0"/>
              <a:sym typeface="Arial"/>
            </a:endParaRPr>
          </a:p>
          <a:p>
            <a:pPr marL="0" lvl="0" indent="0" algn="l" rtl="0">
              <a:spcBef>
                <a:spcPts val="1200"/>
              </a:spcBef>
              <a:spcAft>
                <a:spcPts val="0"/>
              </a:spcAft>
              <a:buNone/>
            </a:pPr>
            <a:r>
              <a:rPr lang="en-GB" sz="1200" b="1" dirty="0">
                <a:solidFill>
                  <a:schemeClr val="tx2">
                    <a:lumMod val="10000"/>
                  </a:schemeClr>
                </a:solidFill>
                <a:latin typeface="Calibri" panose="020F0502020204030204" pitchFamily="34" charset="0"/>
                <a:ea typeface="Calibri" panose="020F0502020204030204" pitchFamily="34" charset="0"/>
                <a:cs typeface="Calibri" panose="020F0502020204030204" pitchFamily="34" charset="0"/>
                <a:sym typeface="Arial"/>
              </a:rPr>
              <a:t>Copyright infringement</a:t>
            </a:r>
            <a:r>
              <a:rPr lang="en-GB" sz="1200" dirty="0">
                <a:solidFill>
                  <a:schemeClr val="tx2">
                    <a:lumMod val="10000"/>
                  </a:schemeClr>
                </a:solidFill>
                <a:latin typeface="Calibri" panose="020F0502020204030204" pitchFamily="34" charset="0"/>
                <a:ea typeface="Calibri" panose="020F0502020204030204" pitchFamily="34" charset="0"/>
                <a:cs typeface="Calibri" panose="020F0502020204030204" pitchFamily="34" charset="0"/>
                <a:sym typeface="Arial"/>
              </a:rPr>
              <a:t> – Copyright is infringed when a person, without the owner’s permission, does or authorises in Australia any act reserved to the owner (e.g., reproduce, communicate, perform or adapt) in relation to the whole or a “substantial part” of the work (s 36). Liability also arises for authorising another’s infringement.</a:t>
            </a:r>
            <a:endParaRPr sz="1200" dirty="0">
              <a:solidFill>
                <a:schemeClr val="tx2">
                  <a:lumMod val="10000"/>
                </a:schemeClr>
              </a:solidFill>
              <a:latin typeface="Calibri" panose="020F0502020204030204" pitchFamily="34" charset="0"/>
              <a:ea typeface="Calibri" panose="020F0502020204030204" pitchFamily="34" charset="0"/>
              <a:cs typeface="Calibri" panose="020F0502020204030204" pitchFamily="34" charset="0"/>
              <a:sym typeface="Arial"/>
            </a:endParaRPr>
          </a:p>
          <a:p>
            <a:pPr marL="0" lvl="0" indent="0" algn="l" rtl="0">
              <a:spcBef>
                <a:spcPts val="1200"/>
              </a:spcBef>
              <a:spcAft>
                <a:spcPts val="1200"/>
              </a:spcAft>
              <a:buNone/>
            </a:pPr>
            <a:r>
              <a:rPr lang="en-GB" sz="1200" b="1" dirty="0">
                <a:solidFill>
                  <a:schemeClr val="tx2">
                    <a:lumMod val="10000"/>
                  </a:schemeClr>
                </a:solidFill>
                <a:latin typeface="Calibri" panose="020F0502020204030204" pitchFamily="34" charset="0"/>
                <a:ea typeface="Calibri" panose="020F0502020204030204" pitchFamily="34" charset="0"/>
                <a:cs typeface="Calibri" panose="020F0502020204030204" pitchFamily="34" charset="0"/>
                <a:sym typeface="Arial"/>
              </a:rPr>
              <a:t>Fair Use</a:t>
            </a:r>
            <a:r>
              <a:rPr lang="en-GB" sz="1200" dirty="0">
                <a:solidFill>
                  <a:schemeClr val="tx2">
                    <a:lumMod val="10000"/>
                  </a:schemeClr>
                </a:solidFill>
                <a:latin typeface="Calibri" panose="020F0502020204030204" pitchFamily="34" charset="0"/>
                <a:ea typeface="Calibri" panose="020F0502020204030204" pitchFamily="34" charset="0"/>
                <a:cs typeface="Calibri" panose="020F0502020204030204" pitchFamily="34" charset="0"/>
                <a:sym typeface="Arial"/>
              </a:rPr>
              <a:t>- focuses on four pillars; purpose, nature, amount, and effect on the market. </a:t>
            </a:r>
            <a:endParaRPr sz="1200" dirty="0">
              <a:solidFill>
                <a:schemeClr val="tx2">
                  <a:lumMod val="10000"/>
                </a:schemeClr>
              </a:solidFill>
              <a:latin typeface="Calibri" panose="020F0502020204030204" pitchFamily="34" charset="0"/>
              <a:ea typeface="Calibri" panose="020F0502020204030204" pitchFamily="34" charset="0"/>
              <a:cs typeface="Calibri" panose="020F0502020204030204" pitchFamily="34" charset="0"/>
              <a:sym typeface="Arial"/>
            </a:endParaRPr>
          </a:p>
        </p:txBody>
      </p:sp>
      <p:pic>
        <p:nvPicPr>
          <p:cNvPr id="178" name="Google Shape;178;p20" title="studioghibli.jpg"/>
          <p:cNvPicPr preferRelativeResize="0"/>
          <p:nvPr/>
        </p:nvPicPr>
        <p:blipFill>
          <a:blip r:embed="rId3">
            <a:alphaModFix/>
          </a:blip>
          <a:stretch>
            <a:fillRect/>
          </a:stretch>
        </p:blipFill>
        <p:spPr>
          <a:xfrm>
            <a:off x="6058825" y="1604750"/>
            <a:ext cx="2643449" cy="26434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1"/>
          <p:cNvSpPr txBox="1">
            <a:spLocks noGrp="1"/>
          </p:cNvSpPr>
          <p:nvPr>
            <p:ph type="title"/>
          </p:nvPr>
        </p:nvSpPr>
        <p:spPr>
          <a:xfrm>
            <a:off x="1786050" y="562875"/>
            <a:ext cx="5571900" cy="74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Copyright and Legal Exposure</a:t>
            </a:r>
            <a:endParaRPr/>
          </a:p>
        </p:txBody>
      </p:sp>
      <p:sp>
        <p:nvSpPr>
          <p:cNvPr id="184" name="Google Shape;184;p21"/>
          <p:cNvSpPr txBox="1">
            <a:spLocks noGrp="1"/>
          </p:cNvSpPr>
          <p:nvPr>
            <p:ph type="body" idx="1"/>
          </p:nvPr>
        </p:nvSpPr>
        <p:spPr>
          <a:xfrm>
            <a:off x="819150" y="1512250"/>
            <a:ext cx="7505700" cy="311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a:solidFill>
                  <a:srgbClr val="000000"/>
                </a:solidFill>
                <a:latin typeface="Arial"/>
                <a:ea typeface="Arial"/>
                <a:cs typeface="Arial"/>
                <a:sym typeface="Arial"/>
              </a:rPr>
              <a:t>Some lawsuits regarding AI in 2025:</a:t>
            </a:r>
            <a:endParaRPr sz="1400" b="1">
              <a:solidFill>
                <a:srgbClr val="000000"/>
              </a:solidFill>
              <a:latin typeface="Arial"/>
              <a:ea typeface="Arial"/>
              <a:cs typeface="Arial"/>
              <a:sym typeface="Arial"/>
            </a:endParaRPr>
          </a:p>
          <a:p>
            <a:pPr marL="0" lvl="0" indent="0" algn="l" rtl="0">
              <a:spcBef>
                <a:spcPts val="1200"/>
              </a:spcBef>
              <a:spcAft>
                <a:spcPts val="0"/>
              </a:spcAft>
              <a:buNone/>
            </a:pPr>
            <a:r>
              <a:rPr lang="en-GB" sz="1400" b="1">
                <a:solidFill>
                  <a:srgbClr val="000000"/>
                </a:solidFill>
                <a:latin typeface="Arial"/>
                <a:ea typeface="Arial"/>
                <a:cs typeface="Arial"/>
                <a:sym typeface="Arial"/>
              </a:rPr>
              <a:t>May 6th - Lawsuit vs. Microsoft:</a:t>
            </a:r>
            <a:r>
              <a:rPr lang="en-GB" sz="1400">
                <a:solidFill>
                  <a:srgbClr val="000000"/>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 Cerence</a:t>
            </a:r>
            <a:r>
              <a:rPr lang="en-GB" sz="1400">
                <a:solidFill>
                  <a:srgbClr val="000000"/>
                </a:solidFill>
                <a:latin typeface="Arial"/>
                <a:ea typeface="Arial"/>
                <a:cs typeface="Arial"/>
                <a:sym typeface="Arial"/>
              </a:rPr>
              <a:t> filed a</a:t>
            </a:r>
            <a:r>
              <a:rPr lang="en-GB" sz="1400">
                <a:solidFill>
                  <a:srgbClr val="000000"/>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 copyright infringement</a:t>
            </a:r>
            <a:r>
              <a:rPr lang="en-GB" sz="1400">
                <a:solidFill>
                  <a:srgbClr val="000000"/>
                </a:solidFill>
                <a:latin typeface="Arial"/>
                <a:ea typeface="Arial"/>
                <a:cs typeface="Arial"/>
                <a:sym typeface="Arial"/>
              </a:rPr>
              <a:t> and breach of contract lawsuit against Microsoft and Nuance Communications. The AI-focused lawsuit involves text-to-speech technology (Hickman 2025).</a:t>
            </a:r>
            <a:endParaRPr sz="1400">
              <a:solidFill>
                <a:srgbClr val="000000"/>
              </a:solidFill>
            </a:endParaRPr>
          </a:p>
          <a:p>
            <a:pPr marL="0" lvl="0" indent="0" algn="l" rtl="0">
              <a:spcBef>
                <a:spcPts val="1200"/>
              </a:spcBef>
              <a:spcAft>
                <a:spcPts val="0"/>
              </a:spcAft>
              <a:buNone/>
            </a:pPr>
            <a:r>
              <a:rPr lang="en-GB" sz="1400" b="1">
                <a:solidFill>
                  <a:srgbClr val="000000"/>
                </a:solidFill>
                <a:latin typeface="Arial"/>
                <a:ea typeface="Arial"/>
                <a:cs typeface="Arial"/>
                <a:sym typeface="Arial"/>
              </a:rPr>
              <a:t>April 25 - Ziff Davis Lawsuit vs OpenAI: </a:t>
            </a:r>
            <a:r>
              <a:rPr lang="en-GB" sz="1400">
                <a:solidFill>
                  <a:srgbClr val="000000"/>
                </a:solidFill>
                <a:latin typeface="Arial"/>
                <a:ea typeface="Arial"/>
                <a:cs typeface="Arial"/>
                <a:sym typeface="Arial"/>
              </a:rPr>
              <a:t>Ziff Davis, the parent company of several digital media brands, filed a lawsuit against OpenAI for copyright infringement (Butler, 2025).</a:t>
            </a:r>
            <a:endParaRPr sz="1400">
              <a:solidFill>
                <a:srgbClr val="000000"/>
              </a:solidFill>
              <a:latin typeface="Arial"/>
              <a:ea typeface="Arial"/>
              <a:cs typeface="Arial"/>
              <a:sym typeface="Arial"/>
            </a:endParaRPr>
          </a:p>
          <a:p>
            <a:pPr marL="0" lvl="0" indent="0" algn="l" rtl="0">
              <a:spcBef>
                <a:spcPts val="1200"/>
              </a:spcBef>
              <a:spcAft>
                <a:spcPts val="1200"/>
              </a:spcAft>
              <a:buNone/>
            </a:pPr>
            <a:r>
              <a:rPr lang="en-GB" sz="1400" b="1">
                <a:solidFill>
                  <a:srgbClr val="000000"/>
                </a:solidFill>
                <a:latin typeface="Arial"/>
                <a:ea typeface="Arial"/>
                <a:cs typeface="Arial"/>
                <a:sym typeface="Arial"/>
              </a:rPr>
              <a:t>March 25 - Meta' Legal Defense:</a:t>
            </a:r>
            <a:r>
              <a:rPr lang="en-GB" sz="1400">
                <a:solidFill>
                  <a:srgbClr val="000000"/>
                </a:solidFill>
                <a:latin typeface="Arial"/>
                <a:ea typeface="Arial"/>
                <a:cs typeface="Arial"/>
                <a:sym typeface="Arial"/>
              </a:rPr>
              <a:t> Facebook parent</a:t>
            </a:r>
            <a:r>
              <a:rPr lang="en-GB" sz="1400">
                <a:solidFill>
                  <a:srgbClr val="000000"/>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 Meta Platforms urged a federal judge</a:t>
            </a:r>
            <a:r>
              <a:rPr lang="en-GB" sz="1400">
                <a:solidFill>
                  <a:srgbClr val="000000"/>
                </a:solidFill>
                <a:latin typeface="Arial"/>
                <a:ea typeface="Arial"/>
                <a:cs typeface="Arial"/>
                <a:sym typeface="Arial"/>
              </a:rPr>
              <a:t> to rule its use of protected works to train its AI model is “fair use” under the Copyright Act, and thus didn’t infringe the rights of the authors suing the company, Bloomberg Law reported (Levy 2025).</a:t>
            </a:r>
            <a:endParaRPr sz="1400">
              <a:solidFill>
                <a:srgbClr val="000000"/>
              </a:solidFill>
            </a:endParaRPr>
          </a:p>
        </p:txBody>
      </p:sp>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TotalTime>
  <Words>2450</Words>
  <Application>Microsoft Office PowerPoint</Application>
  <PresentationFormat>On-screen Show (16:9)</PresentationFormat>
  <Paragraphs>203</Paragraphs>
  <Slides>20</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Roboto</vt:lpstr>
      <vt:lpstr>Arial</vt:lpstr>
      <vt:lpstr>Nunito</vt:lpstr>
      <vt:lpstr>Calibri</vt:lpstr>
      <vt:lpstr>Shift</vt:lpstr>
      <vt:lpstr>Is It Ethical For Organisations To Use Generative AI?</vt:lpstr>
      <vt:lpstr>What is Generative AI and How is it Trained?</vt:lpstr>
      <vt:lpstr>Popular Gen AI Models</vt:lpstr>
      <vt:lpstr>Case Study 1: Positive Generative AI Use</vt:lpstr>
      <vt:lpstr>Case Study 2: Positive Generative AI Use </vt:lpstr>
      <vt:lpstr>Case Study 3: Negative Generative AI Use</vt:lpstr>
      <vt:lpstr>Case Study 4: Negative Generative AI Use</vt:lpstr>
      <vt:lpstr>What is Fair Use, Fair Dealing, and Copyright?</vt:lpstr>
      <vt:lpstr>Copyright and Legal Exposure</vt:lpstr>
      <vt:lpstr>1st Applied Code of Conduct</vt:lpstr>
      <vt:lpstr>2nd Applied Code of Conduct </vt:lpstr>
      <vt:lpstr>Australia’s AI Ethics Principles</vt:lpstr>
      <vt:lpstr>Ethical Practices For Generative AI</vt:lpstr>
      <vt:lpstr>Prohibited Practices For Generative AI</vt:lpstr>
      <vt:lpstr>Pros Banning Generative AI</vt:lpstr>
      <vt:lpstr>Cons Banning Generative AI</vt:lpstr>
      <vt:lpstr>Summarisation Of Key Information</vt:lpstr>
      <vt:lpstr>What Should Organisations Do With Generative AI?</vt:lpstr>
      <vt:lpstr>Reference List</vt:lpstr>
      <vt:lpstr>Reference List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torin flanagan</dc:creator>
  <cp:lastModifiedBy>torin flanagan</cp:lastModifiedBy>
  <cp:revision>1</cp:revision>
  <dcterms:modified xsi:type="dcterms:W3CDTF">2025-05-23T02:22:58Z</dcterms:modified>
</cp:coreProperties>
</file>